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6" r:id="rId1"/>
  </p:sldMasterIdLst>
  <p:notesMasterIdLst>
    <p:notesMasterId r:id="rId18"/>
  </p:notesMasterIdLst>
  <p:sldIdLst>
    <p:sldId id="288" r:id="rId2"/>
    <p:sldId id="262" r:id="rId3"/>
    <p:sldId id="278" r:id="rId4"/>
    <p:sldId id="293" r:id="rId5"/>
    <p:sldId id="301" r:id="rId6"/>
    <p:sldId id="302" r:id="rId7"/>
    <p:sldId id="289" r:id="rId8"/>
    <p:sldId id="287" r:id="rId9"/>
    <p:sldId id="268" r:id="rId10"/>
    <p:sldId id="285" r:id="rId11"/>
    <p:sldId id="300" r:id="rId12"/>
    <p:sldId id="281" r:id="rId13"/>
    <p:sldId id="282" r:id="rId14"/>
    <p:sldId id="299" r:id="rId15"/>
    <p:sldId id="290" r:id="rId16"/>
    <p:sldId id="291" r:id="rId17"/>
  </p:sldIdLst>
  <p:sldSz cx="10260013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92832F5-EA01-48E5-B403-87E193F50680}">
          <p14:sldIdLst>
            <p14:sldId id="288"/>
          </p14:sldIdLst>
        </p14:section>
        <p14:section name="Project Overview" id="{087866C3-7028-482C-8D34-6BF5363FBD75}">
          <p14:sldIdLst>
            <p14:sldId id="262"/>
          </p14:sldIdLst>
        </p14:section>
        <p14:section name="Content and Pedagogy" id="{521DEF98-8796-4632-831A-16252E9A6054}">
          <p14:sldIdLst>
            <p14:sldId id="278"/>
            <p14:sldId id="293"/>
            <p14:sldId id="301"/>
            <p14:sldId id="302"/>
          </p14:sldIdLst>
        </p14:section>
        <p14:section name="Lessons" id="{CF24EBA6-C924-424D-AC31-A4B9992A87E0}">
          <p14:sldIdLst>
            <p14:sldId id="289"/>
            <p14:sldId id="287"/>
            <p14:sldId id="268"/>
            <p14:sldId id="285"/>
            <p14:sldId id="300"/>
            <p14:sldId id="281"/>
            <p14:sldId id="282"/>
            <p14:sldId id="299"/>
          </p14:sldIdLst>
        </p14:section>
        <p14:section name="Next Steps and Action Items" id="{C24C98EC-938D-4034-8DB8-5E8DBF16E3CB}">
          <p14:sldIdLst>
            <p14:sldId id="290"/>
          </p14:sldIdLst>
        </p14:section>
        <p14:section name="Appendix" id="{E35CCD6A-2288-476E-BC93-C75323AE1F32}">
          <p14:sldIdLst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576">
          <p15:clr>
            <a:srgbClr val="A4A3A4"/>
          </p15:clr>
        </p15:guide>
        <p15:guide id="3" pos="3232">
          <p15:clr>
            <a:srgbClr val="A4A3A4"/>
          </p15:clr>
        </p15:guide>
        <p15:guide id="4" pos="32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16" autoAdjust="0"/>
    <p:restoredTop sz="81170" autoAdjust="0"/>
  </p:normalViewPr>
  <p:slideViewPr>
    <p:cSldViewPr>
      <p:cViewPr varScale="1">
        <p:scale>
          <a:sx n="94" d="100"/>
          <a:sy n="94" d="100"/>
        </p:scale>
        <p:origin x="702" y="90"/>
      </p:cViewPr>
      <p:guideLst>
        <p:guide orient="horz" pos="2160"/>
        <p:guide orient="horz" pos="576"/>
        <p:guide pos="3232"/>
        <p:guide pos="323"/>
      </p:guideLst>
    </p:cSldViewPr>
  </p:slideViewPr>
  <p:outlineViewPr>
    <p:cViewPr>
      <p:scale>
        <a:sx n="33" d="100"/>
        <a:sy n="33" d="100"/>
      </p:scale>
      <p:origin x="0" y="-3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842443-7D2E-4E44-BCE9-038DF914B7F8}" type="doc">
      <dgm:prSet loTypeId="urn:microsoft.com/office/officeart/2005/8/layout/matrix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164BAC-B983-194C-89BD-32B126EAF9CF}">
      <dgm:prSet phldrT="[Text]"/>
      <dgm:spPr/>
      <dgm:t>
        <a:bodyPr/>
        <a:lstStyle/>
        <a:p>
          <a:r>
            <a:rPr lang="en-US" dirty="0" smtClean="0"/>
            <a:t>Indonesia</a:t>
          </a:r>
          <a:endParaRPr lang="en-US" dirty="0"/>
        </a:p>
      </dgm:t>
    </dgm:pt>
    <dgm:pt modelId="{5778F097-073E-9B4C-AE1E-A561FBC3D894}" type="parTrans" cxnId="{6A7F505F-F9B9-EE4E-B2F3-DC4931080FB0}">
      <dgm:prSet/>
      <dgm:spPr/>
      <dgm:t>
        <a:bodyPr/>
        <a:lstStyle/>
        <a:p>
          <a:endParaRPr lang="en-US"/>
        </a:p>
      </dgm:t>
    </dgm:pt>
    <dgm:pt modelId="{12D16C29-AEFC-2E48-8F8F-C719DE60BB07}" type="sibTrans" cxnId="{6A7F505F-F9B9-EE4E-B2F3-DC4931080FB0}">
      <dgm:prSet/>
      <dgm:spPr/>
      <dgm:t>
        <a:bodyPr/>
        <a:lstStyle/>
        <a:p>
          <a:endParaRPr lang="en-US"/>
        </a:p>
      </dgm:t>
    </dgm:pt>
    <dgm:pt modelId="{00ACDFA2-74FB-F344-8AFE-346A59832B09}">
      <dgm:prSet phldrT="[Text]"/>
      <dgm:spPr/>
      <dgm:t>
        <a:bodyPr/>
        <a:lstStyle/>
        <a:p>
          <a:r>
            <a:rPr lang="en-US" dirty="0" smtClean="0"/>
            <a:t>East-Timor</a:t>
          </a:r>
          <a:endParaRPr lang="en-US" dirty="0"/>
        </a:p>
      </dgm:t>
    </dgm:pt>
    <dgm:pt modelId="{0FE9D013-8B4F-B146-A259-B6DAEFFE0545}" type="parTrans" cxnId="{4A7177CD-4857-8F4F-8005-83774B4E78DB}">
      <dgm:prSet/>
      <dgm:spPr/>
      <dgm:t>
        <a:bodyPr/>
        <a:lstStyle/>
        <a:p>
          <a:endParaRPr lang="en-US"/>
        </a:p>
      </dgm:t>
    </dgm:pt>
    <dgm:pt modelId="{AD9F8016-0B54-8749-A3E9-0AB7B9DAA05D}" type="sibTrans" cxnId="{4A7177CD-4857-8F4F-8005-83774B4E78DB}">
      <dgm:prSet/>
      <dgm:spPr/>
      <dgm:t>
        <a:bodyPr/>
        <a:lstStyle/>
        <a:p>
          <a:endParaRPr lang="en-US"/>
        </a:p>
      </dgm:t>
    </dgm:pt>
    <dgm:pt modelId="{F5E8E5D8-BB35-AC48-89FB-E054ED6A194C}">
      <dgm:prSet phldrT="[Text]"/>
      <dgm:spPr/>
      <dgm:t>
        <a:bodyPr/>
        <a:lstStyle/>
        <a:p>
          <a:r>
            <a:rPr lang="en-US" dirty="0" smtClean="0"/>
            <a:t>Philippines </a:t>
          </a:r>
          <a:endParaRPr lang="en-US" dirty="0"/>
        </a:p>
      </dgm:t>
    </dgm:pt>
    <dgm:pt modelId="{0B055484-F933-824A-94CD-CE1A8A0FB5D9}" type="parTrans" cxnId="{B9329B8E-663D-9C44-AFE6-E948ECC85F60}">
      <dgm:prSet/>
      <dgm:spPr/>
      <dgm:t>
        <a:bodyPr/>
        <a:lstStyle/>
        <a:p>
          <a:endParaRPr lang="en-US"/>
        </a:p>
      </dgm:t>
    </dgm:pt>
    <dgm:pt modelId="{F8C24B41-5864-BB4C-9D36-91B9B374FEB5}" type="sibTrans" cxnId="{B9329B8E-663D-9C44-AFE6-E948ECC85F60}">
      <dgm:prSet/>
      <dgm:spPr/>
      <dgm:t>
        <a:bodyPr/>
        <a:lstStyle/>
        <a:p>
          <a:endParaRPr lang="en-US"/>
        </a:p>
      </dgm:t>
    </dgm:pt>
    <dgm:pt modelId="{8843BCAD-0FC4-AF45-8F4C-37FB5B1AEFFE}">
      <dgm:prSet phldrT="[Text]"/>
      <dgm:spPr/>
      <dgm:t>
        <a:bodyPr/>
        <a:lstStyle/>
        <a:p>
          <a:r>
            <a:rPr lang="en-US" dirty="0" smtClean="0"/>
            <a:t>Myanmar</a:t>
          </a:r>
          <a:endParaRPr lang="en-US" dirty="0"/>
        </a:p>
      </dgm:t>
    </dgm:pt>
    <dgm:pt modelId="{760D4032-C836-7E45-B5E1-E42BFC82B7F9}" type="parTrans" cxnId="{6D61B750-AB03-A744-879D-C980545E166F}">
      <dgm:prSet/>
      <dgm:spPr/>
      <dgm:t>
        <a:bodyPr/>
        <a:lstStyle/>
        <a:p>
          <a:endParaRPr lang="en-US"/>
        </a:p>
      </dgm:t>
    </dgm:pt>
    <dgm:pt modelId="{5475EB81-DEE2-4840-B184-2EAA5EC4FC5E}" type="sibTrans" cxnId="{6D61B750-AB03-A744-879D-C980545E166F}">
      <dgm:prSet/>
      <dgm:spPr/>
      <dgm:t>
        <a:bodyPr/>
        <a:lstStyle/>
        <a:p>
          <a:endParaRPr lang="en-US"/>
        </a:p>
      </dgm:t>
    </dgm:pt>
    <dgm:pt modelId="{BDACB00C-FDDB-C746-A9D9-E47A3415EF21}" type="pres">
      <dgm:prSet presAssocID="{12842443-7D2E-4E44-BCE9-038DF914B7F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CC9A53-88E6-5744-8BA1-441B881EB1CA}" type="pres">
      <dgm:prSet presAssocID="{12842443-7D2E-4E44-BCE9-038DF914B7F8}" presName="axisShape" presStyleLbl="bgShp" presStyleIdx="0" presStyleCnt="1" custScaleX="127669"/>
      <dgm:spPr/>
    </dgm:pt>
    <dgm:pt modelId="{25D21DFF-CD65-2C43-92CF-0E8996E1D752}" type="pres">
      <dgm:prSet presAssocID="{12842443-7D2E-4E44-BCE9-038DF914B7F8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B28BAC-F44E-364A-97AA-26ED423499AC}" type="pres">
      <dgm:prSet presAssocID="{12842443-7D2E-4E44-BCE9-038DF914B7F8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9E4CB2-83FD-1D4B-AE1C-AE1E49B1D018}" type="pres">
      <dgm:prSet presAssocID="{12842443-7D2E-4E44-BCE9-038DF914B7F8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3ECFA9-9350-F042-874F-6E460AAAFCE9}" type="pres">
      <dgm:prSet presAssocID="{12842443-7D2E-4E44-BCE9-038DF914B7F8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7177CD-4857-8F4F-8005-83774B4E78DB}" srcId="{12842443-7D2E-4E44-BCE9-038DF914B7F8}" destId="{00ACDFA2-74FB-F344-8AFE-346A59832B09}" srcOrd="1" destOrd="0" parTransId="{0FE9D013-8B4F-B146-A259-B6DAEFFE0545}" sibTransId="{AD9F8016-0B54-8749-A3E9-0AB7B9DAA05D}"/>
    <dgm:cxn modelId="{6D61B750-AB03-A744-879D-C980545E166F}" srcId="{12842443-7D2E-4E44-BCE9-038DF914B7F8}" destId="{8843BCAD-0FC4-AF45-8F4C-37FB5B1AEFFE}" srcOrd="3" destOrd="0" parTransId="{760D4032-C836-7E45-B5E1-E42BFC82B7F9}" sibTransId="{5475EB81-DEE2-4840-B184-2EAA5EC4FC5E}"/>
    <dgm:cxn modelId="{7C65C612-E68B-AC4A-9A61-C1FCD523DC7B}" type="presOf" srcId="{12842443-7D2E-4E44-BCE9-038DF914B7F8}" destId="{BDACB00C-FDDB-C746-A9D9-E47A3415EF21}" srcOrd="0" destOrd="0" presId="urn:microsoft.com/office/officeart/2005/8/layout/matrix2"/>
    <dgm:cxn modelId="{6A7F505F-F9B9-EE4E-B2F3-DC4931080FB0}" srcId="{12842443-7D2E-4E44-BCE9-038DF914B7F8}" destId="{94164BAC-B983-194C-89BD-32B126EAF9CF}" srcOrd="0" destOrd="0" parTransId="{5778F097-073E-9B4C-AE1E-A561FBC3D894}" sibTransId="{12D16C29-AEFC-2E48-8F8F-C719DE60BB07}"/>
    <dgm:cxn modelId="{DF91837D-6E54-3E41-8B5E-E4761D4B3021}" type="presOf" srcId="{F5E8E5D8-BB35-AC48-89FB-E054ED6A194C}" destId="{7D9E4CB2-83FD-1D4B-AE1C-AE1E49B1D018}" srcOrd="0" destOrd="0" presId="urn:microsoft.com/office/officeart/2005/8/layout/matrix2"/>
    <dgm:cxn modelId="{2803D145-0C64-F24A-97BF-1868244CEBCD}" type="presOf" srcId="{94164BAC-B983-194C-89BD-32B126EAF9CF}" destId="{25D21DFF-CD65-2C43-92CF-0E8996E1D752}" srcOrd="0" destOrd="0" presId="urn:microsoft.com/office/officeart/2005/8/layout/matrix2"/>
    <dgm:cxn modelId="{1E1BE72B-8D83-9C44-B7B2-BEFC8D21232A}" type="presOf" srcId="{00ACDFA2-74FB-F344-8AFE-346A59832B09}" destId="{16B28BAC-F44E-364A-97AA-26ED423499AC}" srcOrd="0" destOrd="0" presId="urn:microsoft.com/office/officeart/2005/8/layout/matrix2"/>
    <dgm:cxn modelId="{B9329B8E-663D-9C44-AFE6-E948ECC85F60}" srcId="{12842443-7D2E-4E44-BCE9-038DF914B7F8}" destId="{F5E8E5D8-BB35-AC48-89FB-E054ED6A194C}" srcOrd="2" destOrd="0" parTransId="{0B055484-F933-824A-94CD-CE1A8A0FB5D9}" sibTransId="{F8C24B41-5864-BB4C-9D36-91B9B374FEB5}"/>
    <dgm:cxn modelId="{A5D7AEE3-1501-264C-96E8-30AD2F07939E}" type="presOf" srcId="{8843BCAD-0FC4-AF45-8F4C-37FB5B1AEFFE}" destId="{0B3ECFA9-9350-F042-874F-6E460AAAFCE9}" srcOrd="0" destOrd="0" presId="urn:microsoft.com/office/officeart/2005/8/layout/matrix2"/>
    <dgm:cxn modelId="{36989C43-5ED0-D545-8C6E-9EE9D3126853}" type="presParOf" srcId="{BDACB00C-FDDB-C746-A9D9-E47A3415EF21}" destId="{79CC9A53-88E6-5744-8BA1-441B881EB1CA}" srcOrd="0" destOrd="0" presId="urn:microsoft.com/office/officeart/2005/8/layout/matrix2"/>
    <dgm:cxn modelId="{ACE00F1E-D0BD-A345-AF98-4AC5E2FDEF0A}" type="presParOf" srcId="{BDACB00C-FDDB-C746-A9D9-E47A3415EF21}" destId="{25D21DFF-CD65-2C43-92CF-0E8996E1D752}" srcOrd="1" destOrd="0" presId="urn:microsoft.com/office/officeart/2005/8/layout/matrix2"/>
    <dgm:cxn modelId="{4F36B6E7-ABDC-614C-AC14-B4859E99320F}" type="presParOf" srcId="{BDACB00C-FDDB-C746-A9D9-E47A3415EF21}" destId="{16B28BAC-F44E-364A-97AA-26ED423499AC}" srcOrd="2" destOrd="0" presId="urn:microsoft.com/office/officeart/2005/8/layout/matrix2"/>
    <dgm:cxn modelId="{8D869F7E-833B-544D-9B7C-9E98A074079C}" type="presParOf" srcId="{BDACB00C-FDDB-C746-A9D9-E47A3415EF21}" destId="{7D9E4CB2-83FD-1D4B-AE1C-AE1E49B1D018}" srcOrd="3" destOrd="0" presId="urn:microsoft.com/office/officeart/2005/8/layout/matrix2"/>
    <dgm:cxn modelId="{7D3FB667-2DD8-5045-83B3-6855A1C632A8}" type="presParOf" srcId="{BDACB00C-FDDB-C746-A9D9-E47A3415EF21}" destId="{0B3ECFA9-9350-F042-874F-6E460AAAFCE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675BB5-4BE3-4E06-B2B3-AAA3D107C1A8}" type="doc">
      <dgm:prSet loTypeId="urn:microsoft.com/office/officeart/2005/8/layout/radial5" loCatId="relationship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3864EA6-13E7-440F-948B-8118F5878A44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</a:rPr>
            <a:t>Project</a:t>
          </a:r>
          <a:endParaRPr lang="en-US" sz="2000" dirty="0">
            <a:solidFill>
              <a:schemeClr val="bg1"/>
            </a:solidFill>
          </a:endParaRPr>
        </a:p>
      </dgm:t>
    </dgm:pt>
    <dgm:pt modelId="{5F920266-1B6A-4D7D-8C8B-D20E2934BF67}" type="parTrans" cxnId="{7834DFDC-DD97-4D0F-B547-27AB53428B4B}">
      <dgm:prSet/>
      <dgm:spPr/>
      <dgm:t>
        <a:bodyPr/>
        <a:lstStyle/>
        <a:p>
          <a:endParaRPr lang="en-US"/>
        </a:p>
      </dgm:t>
    </dgm:pt>
    <dgm:pt modelId="{F4FE127A-F33D-4F59-961D-A505D5A781EE}" type="sibTrans" cxnId="{7834DFDC-DD97-4D0F-B547-27AB53428B4B}">
      <dgm:prSet/>
      <dgm:spPr/>
      <dgm:t>
        <a:bodyPr/>
        <a:lstStyle/>
        <a:p>
          <a:endParaRPr lang="en-US"/>
        </a:p>
      </dgm:t>
    </dgm:pt>
    <dgm:pt modelId="{813DB034-1CFA-4CE1-8536-6BC256192226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bg1"/>
              </a:solidFill>
            </a:rPr>
            <a:t>National</a:t>
          </a:r>
          <a:r>
            <a:rPr lang="en-US" sz="1600" baseline="0" dirty="0" smtClean="0">
              <a:solidFill>
                <a:schemeClr val="bg1"/>
              </a:solidFill>
            </a:rPr>
            <a:t> Training Accreditation Agencies </a:t>
          </a:r>
          <a:endParaRPr lang="en-US" sz="1100" dirty="0">
            <a:solidFill>
              <a:schemeClr val="bg1"/>
            </a:solidFill>
          </a:endParaRPr>
        </a:p>
      </dgm:t>
    </dgm:pt>
    <dgm:pt modelId="{ED3CCD02-8D75-4A08-AD85-C5F828B29313}" type="parTrans" cxnId="{41966F54-3C25-450E-8104-04B2B9165959}">
      <dgm:prSet/>
      <dgm:spPr/>
      <dgm:t>
        <a:bodyPr/>
        <a:lstStyle/>
        <a:p>
          <a:endParaRPr lang="en-US"/>
        </a:p>
      </dgm:t>
    </dgm:pt>
    <dgm:pt modelId="{F3516F2D-4619-4753-A81E-130803DFBFC7}" type="sibTrans" cxnId="{41966F54-3C25-450E-8104-04B2B9165959}">
      <dgm:prSet/>
      <dgm:spPr/>
      <dgm:t>
        <a:bodyPr/>
        <a:lstStyle/>
        <a:p>
          <a:endParaRPr lang="en-US"/>
        </a:p>
      </dgm:t>
    </dgm:pt>
    <dgm:pt modelId="{6461E40C-FAF1-4C11-9CA4-01B7756558A8}">
      <dgm:prSet phldrT="[Text]" custT="1"/>
      <dgm:spPr/>
      <dgm:t>
        <a:bodyPr lIns="0" tIns="0" rIns="0" bIns="0"/>
        <a:lstStyle/>
        <a:p>
          <a:r>
            <a:rPr lang="en-US" sz="1300" spc="-10" baseline="0" dirty="0" smtClean="0">
              <a:solidFill>
                <a:schemeClr val="bg1"/>
              </a:solidFill>
            </a:rPr>
            <a:t>Sector Ministries </a:t>
          </a:r>
          <a:endParaRPr lang="en-US" sz="1300" spc="-10" baseline="0" dirty="0">
            <a:solidFill>
              <a:schemeClr val="bg1"/>
            </a:solidFill>
          </a:endParaRPr>
        </a:p>
      </dgm:t>
    </dgm:pt>
    <dgm:pt modelId="{5418FCE5-0AC2-479F-8F47-D35F7A60BD8D}" type="parTrans" cxnId="{5EBF790F-CC7C-4BBA-98A7-614FB5283795}">
      <dgm:prSet/>
      <dgm:spPr/>
      <dgm:t>
        <a:bodyPr/>
        <a:lstStyle/>
        <a:p>
          <a:endParaRPr lang="en-US"/>
        </a:p>
      </dgm:t>
    </dgm:pt>
    <dgm:pt modelId="{3D67A8BA-4FB2-401F-A3C1-92132B645061}" type="sibTrans" cxnId="{5EBF790F-CC7C-4BBA-98A7-614FB5283795}">
      <dgm:prSet/>
      <dgm:spPr/>
      <dgm:t>
        <a:bodyPr/>
        <a:lstStyle/>
        <a:p>
          <a:endParaRPr lang="en-US"/>
        </a:p>
      </dgm:t>
    </dgm:pt>
    <dgm:pt modelId="{14E5A95F-9DC9-4E33-B709-14C57323ACAA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bg1"/>
              </a:solidFill>
            </a:rPr>
            <a:t>Training Service</a:t>
          </a:r>
          <a:r>
            <a:rPr lang="en-US" sz="1600" baseline="0" dirty="0" smtClean="0">
              <a:solidFill>
                <a:schemeClr val="bg1"/>
              </a:solidFill>
            </a:rPr>
            <a:t> Providers </a:t>
          </a:r>
          <a:endParaRPr lang="en-US" sz="1100" dirty="0">
            <a:solidFill>
              <a:schemeClr val="bg1"/>
            </a:solidFill>
          </a:endParaRPr>
        </a:p>
      </dgm:t>
    </dgm:pt>
    <dgm:pt modelId="{CFE62A0D-AFCB-42FF-A2F7-4127DE6E4A06}" type="parTrans" cxnId="{B78770BC-227B-404F-8185-2F70ECA32605}">
      <dgm:prSet/>
      <dgm:spPr/>
      <dgm:t>
        <a:bodyPr/>
        <a:lstStyle/>
        <a:p>
          <a:endParaRPr lang="en-US"/>
        </a:p>
      </dgm:t>
    </dgm:pt>
    <dgm:pt modelId="{87455A86-154D-4572-BF6D-F5FEBED08194}" type="sibTrans" cxnId="{B78770BC-227B-404F-8185-2F70ECA32605}">
      <dgm:prSet/>
      <dgm:spPr/>
      <dgm:t>
        <a:bodyPr/>
        <a:lstStyle/>
        <a:p>
          <a:endParaRPr lang="en-US"/>
        </a:p>
      </dgm:t>
    </dgm:pt>
    <dgm:pt modelId="{9A038BAD-1DAA-4E08-AF5C-7A535C3A31A3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bg1"/>
              </a:solidFill>
            </a:rPr>
            <a:t>Design</a:t>
          </a:r>
          <a:r>
            <a:rPr lang="en-US" sz="1400" baseline="0" dirty="0" smtClean="0">
              <a:solidFill>
                <a:schemeClr val="bg1"/>
              </a:solidFill>
            </a:rPr>
            <a:t> and Development Team </a:t>
          </a:r>
          <a:endParaRPr lang="en-US" sz="1400" dirty="0">
            <a:solidFill>
              <a:schemeClr val="bg1"/>
            </a:solidFill>
          </a:endParaRPr>
        </a:p>
      </dgm:t>
    </dgm:pt>
    <dgm:pt modelId="{E1D6882F-7F41-4B9B-8326-079D0B7775D3}" type="parTrans" cxnId="{F67B8136-3A2B-408C-9570-C50B3786C6D1}">
      <dgm:prSet/>
      <dgm:spPr/>
      <dgm:t>
        <a:bodyPr/>
        <a:lstStyle/>
        <a:p>
          <a:endParaRPr lang="en-US"/>
        </a:p>
      </dgm:t>
    </dgm:pt>
    <dgm:pt modelId="{BF904E21-59DA-42DB-BE7C-359EAF11BFDB}" type="sibTrans" cxnId="{F67B8136-3A2B-408C-9570-C50B3786C6D1}">
      <dgm:prSet/>
      <dgm:spPr/>
      <dgm:t>
        <a:bodyPr/>
        <a:lstStyle/>
        <a:p>
          <a:endParaRPr lang="en-US"/>
        </a:p>
      </dgm:t>
    </dgm:pt>
    <dgm:pt modelId="{C2B16F5E-4FD9-4E6C-984C-5FB34252F788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bg1"/>
              </a:solidFill>
            </a:rPr>
            <a:t>Field</a:t>
          </a:r>
          <a:r>
            <a:rPr lang="en-US" sz="1600" baseline="0" dirty="0" smtClean="0">
              <a:solidFill>
                <a:schemeClr val="bg1"/>
              </a:solidFill>
            </a:rPr>
            <a:t> Practitioners</a:t>
          </a:r>
          <a:endParaRPr lang="en-US" sz="1200" dirty="0">
            <a:solidFill>
              <a:schemeClr val="bg1"/>
            </a:solidFill>
          </a:endParaRPr>
        </a:p>
      </dgm:t>
    </dgm:pt>
    <dgm:pt modelId="{8F21B166-5620-46A8-A5DD-72EAE361E61D}" type="parTrans" cxnId="{F20E6E35-2EF6-49E1-BCE2-AF737813AC7F}">
      <dgm:prSet/>
      <dgm:spPr/>
      <dgm:t>
        <a:bodyPr/>
        <a:lstStyle/>
        <a:p>
          <a:endParaRPr lang="en-US"/>
        </a:p>
      </dgm:t>
    </dgm:pt>
    <dgm:pt modelId="{D972BA52-9B06-4D48-9819-200C1326EA4D}" type="sibTrans" cxnId="{F20E6E35-2EF6-49E1-BCE2-AF737813AC7F}">
      <dgm:prSet/>
      <dgm:spPr/>
      <dgm:t>
        <a:bodyPr/>
        <a:lstStyle/>
        <a:p>
          <a:endParaRPr lang="en-US"/>
        </a:p>
      </dgm:t>
    </dgm:pt>
    <dgm:pt modelId="{EB09D521-9D02-4B4D-80CB-EB847731A63E}" type="pres">
      <dgm:prSet presAssocID="{19675BB5-4BE3-4E06-B2B3-AAA3D107C1A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DCFBEC-172E-41BB-B545-FE2085E0B744}" type="pres">
      <dgm:prSet presAssocID="{D3864EA6-13E7-440F-948B-8118F5878A44}" presName="centerShape" presStyleLbl="node0" presStyleIdx="0" presStyleCnt="1" custScaleX="127383" custScaleY="127383"/>
      <dgm:spPr/>
      <dgm:t>
        <a:bodyPr/>
        <a:lstStyle/>
        <a:p>
          <a:endParaRPr lang="en-US"/>
        </a:p>
      </dgm:t>
    </dgm:pt>
    <dgm:pt modelId="{E09D1B4B-09AE-4B1F-A409-CE344F8F9185}" type="pres">
      <dgm:prSet presAssocID="{ED3CCD02-8D75-4A08-AD85-C5F828B29313}" presName="parTrans" presStyleLbl="sibTrans2D1" presStyleIdx="0" presStyleCnt="5"/>
      <dgm:spPr/>
      <dgm:t>
        <a:bodyPr/>
        <a:lstStyle/>
        <a:p>
          <a:endParaRPr lang="en-US"/>
        </a:p>
      </dgm:t>
    </dgm:pt>
    <dgm:pt modelId="{79A2186A-8429-4E95-A4D2-214813090081}" type="pres">
      <dgm:prSet presAssocID="{ED3CCD02-8D75-4A08-AD85-C5F828B29313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0779230-642B-46DB-B5CA-FC2220C38859}" type="pres">
      <dgm:prSet presAssocID="{813DB034-1CFA-4CE1-8536-6BC256192226}" presName="node" presStyleLbl="node1" presStyleIdx="0" presStyleCnt="5" custScaleX="163264" custScaleY="1176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73F644-A37B-4263-BDD3-7D4AECF93436}" type="pres">
      <dgm:prSet presAssocID="{5418FCE5-0AC2-479F-8F47-D35F7A60BD8D}" presName="parTrans" presStyleLbl="sibTrans2D1" presStyleIdx="1" presStyleCnt="5"/>
      <dgm:spPr/>
      <dgm:t>
        <a:bodyPr/>
        <a:lstStyle/>
        <a:p>
          <a:endParaRPr lang="en-US"/>
        </a:p>
      </dgm:t>
    </dgm:pt>
    <dgm:pt modelId="{AF2E0478-D773-4966-9A95-8E70AD7139B7}" type="pres">
      <dgm:prSet presAssocID="{5418FCE5-0AC2-479F-8F47-D35F7A60BD8D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FE55D76-69B8-469D-BE4A-A0F9F69D5110}" type="pres">
      <dgm:prSet presAssocID="{6461E40C-FAF1-4C11-9CA4-01B7756558A8}" presName="node" presStyleLbl="node1" presStyleIdx="1" presStyleCnt="5" custScaleX="140511" custScaleY="1176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99D690-D432-4F1A-B2AE-D98A61E6F24A}" type="pres">
      <dgm:prSet presAssocID="{CFE62A0D-AFCB-42FF-A2F7-4127DE6E4A06}" presName="parTrans" presStyleLbl="sibTrans2D1" presStyleIdx="2" presStyleCnt="5"/>
      <dgm:spPr/>
      <dgm:t>
        <a:bodyPr/>
        <a:lstStyle/>
        <a:p>
          <a:endParaRPr lang="en-US"/>
        </a:p>
      </dgm:t>
    </dgm:pt>
    <dgm:pt modelId="{5E3992B2-2FF9-4710-BC5D-D3CABAC0944B}" type="pres">
      <dgm:prSet presAssocID="{CFE62A0D-AFCB-42FF-A2F7-4127DE6E4A06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0B5562C5-56E9-4F94-AD9A-09B6AA6E206F}" type="pres">
      <dgm:prSet presAssocID="{14E5A95F-9DC9-4E33-B709-14C57323ACAA}" presName="node" presStyleLbl="node1" presStyleIdx="2" presStyleCnt="5" custScaleX="160700" custScaleY="1176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FDE60-5A66-47CD-855C-10B0ABFAFF6D}" type="pres">
      <dgm:prSet presAssocID="{E1D6882F-7F41-4B9B-8326-079D0B7775D3}" presName="parTrans" presStyleLbl="sibTrans2D1" presStyleIdx="3" presStyleCnt="5"/>
      <dgm:spPr/>
      <dgm:t>
        <a:bodyPr/>
        <a:lstStyle/>
        <a:p>
          <a:endParaRPr lang="en-US"/>
        </a:p>
      </dgm:t>
    </dgm:pt>
    <dgm:pt modelId="{D9C29361-9907-4AA5-9D4C-465D8E4516DA}" type="pres">
      <dgm:prSet presAssocID="{E1D6882F-7F41-4B9B-8326-079D0B7775D3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492A8904-4F29-41B2-8DF6-9E5DB43B598E}" type="pres">
      <dgm:prSet presAssocID="{9A038BAD-1DAA-4E08-AF5C-7A535C3A31A3}" presName="node" presStyleLbl="node1" presStyleIdx="3" presStyleCnt="5" custScaleX="161415" custScaleY="1176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0BEB95-5498-4076-A7AD-52EA2D6058A0}" type="pres">
      <dgm:prSet presAssocID="{8F21B166-5620-46A8-A5DD-72EAE361E61D}" presName="parTrans" presStyleLbl="sibTrans2D1" presStyleIdx="4" presStyleCnt="5"/>
      <dgm:spPr/>
      <dgm:t>
        <a:bodyPr/>
        <a:lstStyle/>
        <a:p>
          <a:endParaRPr lang="en-US"/>
        </a:p>
      </dgm:t>
    </dgm:pt>
    <dgm:pt modelId="{8C992717-B056-4E89-850B-547F00D86B47}" type="pres">
      <dgm:prSet presAssocID="{8F21B166-5620-46A8-A5DD-72EAE361E61D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A0AE6ABD-EFF8-41C2-907C-790C07DF522C}" type="pres">
      <dgm:prSet presAssocID="{C2B16F5E-4FD9-4E6C-984C-5FB34252F788}" presName="node" presStyleLbl="node1" presStyleIdx="4" presStyleCnt="5" custScaleX="137539" custScaleY="1176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BF790F-CC7C-4BBA-98A7-614FB5283795}" srcId="{D3864EA6-13E7-440F-948B-8118F5878A44}" destId="{6461E40C-FAF1-4C11-9CA4-01B7756558A8}" srcOrd="1" destOrd="0" parTransId="{5418FCE5-0AC2-479F-8F47-D35F7A60BD8D}" sibTransId="{3D67A8BA-4FB2-401F-A3C1-92132B645061}"/>
    <dgm:cxn modelId="{F383A1C8-295E-4F6E-9C5D-67AA4DB4F7EB}" type="presOf" srcId="{ED3CCD02-8D75-4A08-AD85-C5F828B29313}" destId="{79A2186A-8429-4E95-A4D2-214813090081}" srcOrd="1" destOrd="0" presId="urn:microsoft.com/office/officeart/2005/8/layout/radial5"/>
    <dgm:cxn modelId="{54B2FED9-9F5A-482C-B7AD-CE780DBB4D7A}" type="presOf" srcId="{ED3CCD02-8D75-4A08-AD85-C5F828B29313}" destId="{E09D1B4B-09AE-4B1F-A409-CE344F8F9185}" srcOrd="0" destOrd="0" presId="urn:microsoft.com/office/officeart/2005/8/layout/radial5"/>
    <dgm:cxn modelId="{7834DFDC-DD97-4D0F-B547-27AB53428B4B}" srcId="{19675BB5-4BE3-4E06-B2B3-AAA3D107C1A8}" destId="{D3864EA6-13E7-440F-948B-8118F5878A44}" srcOrd="0" destOrd="0" parTransId="{5F920266-1B6A-4D7D-8C8B-D20E2934BF67}" sibTransId="{F4FE127A-F33D-4F59-961D-A505D5A781EE}"/>
    <dgm:cxn modelId="{33CA9426-6028-4F9E-ADDB-AA3042A81F7D}" type="presOf" srcId="{6461E40C-FAF1-4C11-9CA4-01B7756558A8}" destId="{8FE55D76-69B8-469D-BE4A-A0F9F69D5110}" srcOrd="0" destOrd="0" presId="urn:microsoft.com/office/officeart/2005/8/layout/radial5"/>
    <dgm:cxn modelId="{29FA02FA-E640-4261-806B-AA21CEF811C3}" type="presOf" srcId="{E1D6882F-7F41-4B9B-8326-079D0B7775D3}" destId="{FB0FDE60-5A66-47CD-855C-10B0ABFAFF6D}" srcOrd="0" destOrd="0" presId="urn:microsoft.com/office/officeart/2005/8/layout/radial5"/>
    <dgm:cxn modelId="{9D61B47E-7F41-4639-962A-9097B26F323C}" type="presOf" srcId="{5418FCE5-0AC2-479F-8F47-D35F7A60BD8D}" destId="{AF2E0478-D773-4966-9A95-8E70AD7139B7}" srcOrd="1" destOrd="0" presId="urn:microsoft.com/office/officeart/2005/8/layout/radial5"/>
    <dgm:cxn modelId="{F20E6E35-2EF6-49E1-BCE2-AF737813AC7F}" srcId="{D3864EA6-13E7-440F-948B-8118F5878A44}" destId="{C2B16F5E-4FD9-4E6C-984C-5FB34252F788}" srcOrd="4" destOrd="0" parTransId="{8F21B166-5620-46A8-A5DD-72EAE361E61D}" sibTransId="{D972BA52-9B06-4D48-9819-200C1326EA4D}"/>
    <dgm:cxn modelId="{7362BBE9-CE05-48ED-9B0F-19744BB7FA24}" type="presOf" srcId="{CFE62A0D-AFCB-42FF-A2F7-4127DE6E4A06}" destId="{5E3992B2-2FF9-4710-BC5D-D3CABAC0944B}" srcOrd="1" destOrd="0" presId="urn:microsoft.com/office/officeart/2005/8/layout/radial5"/>
    <dgm:cxn modelId="{67029EA3-AC4E-48C5-87CF-57A4733799CA}" type="presOf" srcId="{E1D6882F-7F41-4B9B-8326-079D0B7775D3}" destId="{D9C29361-9907-4AA5-9D4C-465D8E4516DA}" srcOrd="1" destOrd="0" presId="urn:microsoft.com/office/officeart/2005/8/layout/radial5"/>
    <dgm:cxn modelId="{DF0DC324-3E24-4C19-A1FD-DD9570009774}" type="presOf" srcId="{9A038BAD-1DAA-4E08-AF5C-7A535C3A31A3}" destId="{492A8904-4F29-41B2-8DF6-9E5DB43B598E}" srcOrd="0" destOrd="0" presId="urn:microsoft.com/office/officeart/2005/8/layout/radial5"/>
    <dgm:cxn modelId="{459BE59C-8527-4040-AA6D-E00460E9E8BD}" type="presOf" srcId="{D3864EA6-13E7-440F-948B-8118F5878A44}" destId="{7ADCFBEC-172E-41BB-B545-FE2085E0B744}" srcOrd="0" destOrd="0" presId="urn:microsoft.com/office/officeart/2005/8/layout/radial5"/>
    <dgm:cxn modelId="{26D1578F-8BE0-4DFF-B5B7-36D919C7DF48}" type="presOf" srcId="{19675BB5-4BE3-4E06-B2B3-AAA3D107C1A8}" destId="{EB09D521-9D02-4B4D-80CB-EB847731A63E}" srcOrd="0" destOrd="0" presId="urn:microsoft.com/office/officeart/2005/8/layout/radial5"/>
    <dgm:cxn modelId="{41966F54-3C25-450E-8104-04B2B9165959}" srcId="{D3864EA6-13E7-440F-948B-8118F5878A44}" destId="{813DB034-1CFA-4CE1-8536-6BC256192226}" srcOrd="0" destOrd="0" parTransId="{ED3CCD02-8D75-4A08-AD85-C5F828B29313}" sibTransId="{F3516F2D-4619-4753-A81E-130803DFBFC7}"/>
    <dgm:cxn modelId="{B78770BC-227B-404F-8185-2F70ECA32605}" srcId="{D3864EA6-13E7-440F-948B-8118F5878A44}" destId="{14E5A95F-9DC9-4E33-B709-14C57323ACAA}" srcOrd="2" destOrd="0" parTransId="{CFE62A0D-AFCB-42FF-A2F7-4127DE6E4A06}" sibTransId="{87455A86-154D-4572-BF6D-F5FEBED08194}"/>
    <dgm:cxn modelId="{4D341991-5DB3-4739-89C1-0B6A24A114E8}" type="presOf" srcId="{5418FCE5-0AC2-479F-8F47-D35F7A60BD8D}" destId="{4873F644-A37B-4263-BDD3-7D4AECF93436}" srcOrd="0" destOrd="0" presId="urn:microsoft.com/office/officeart/2005/8/layout/radial5"/>
    <dgm:cxn modelId="{7598B8A9-9332-4A2B-B5D9-CF010EBBDF46}" type="presOf" srcId="{8F21B166-5620-46A8-A5DD-72EAE361E61D}" destId="{8C992717-B056-4E89-850B-547F00D86B47}" srcOrd="1" destOrd="0" presId="urn:microsoft.com/office/officeart/2005/8/layout/radial5"/>
    <dgm:cxn modelId="{D455749F-4F4C-4295-A229-F1CAA9A84B33}" type="presOf" srcId="{C2B16F5E-4FD9-4E6C-984C-5FB34252F788}" destId="{A0AE6ABD-EFF8-41C2-907C-790C07DF522C}" srcOrd="0" destOrd="0" presId="urn:microsoft.com/office/officeart/2005/8/layout/radial5"/>
    <dgm:cxn modelId="{7EB75183-B20B-4EE8-AF71-83BA84E1BE0D}" type="presOf" srcId="{8F21B166-5620-46A8-A5DD-72EAE361E61D}" destId="{470BEB95-5498-4076-A7AD-52EA2D6058A0}" srcOrd="0" destOrd="0" presId="urn:microsoft.com/office/officeart/2005/8/layout/radial5"/>
    <dgm:cxn modelId="{33010AF7-9670-4113-8A43-897FBCF42E9F}" type="presOf" srcId="{CFE62A0D-AFCB-42FF-A2F7-4127DE6E4A06}" destId="{8999D690-D432-4F1A-B2AE-D98A61E6F24A}" srcOrd="0" destOrd="0" presId="urn:microsoft.com/office/officeart/2005/8/layout/radial5"/>
    <dgm:cxn modelId="{F98C9256-0E52-4294-AA5B-17A525F41415}" type="presOf" srcId="{813DB034-1CFA-4CE1-8536-6BC256192226}" destId="{60779230-642B-46DB-B5CA-FC2220C38859}" srcOrd="0" destOrd="0" presId="urn:microsoft.com/office/officeart/2005/8/layout/radial5"/>
    <dgm:cxn modelId="{F67B8136-3A2B-408C-9570-C50B3786C6D1}" srcId="{D3864EA6-13E7-440F-948B-8118F5878A44}" destId="{9A038BAD-1DAA-4E08-AF5C-7A535C3A31A3}" srcOrd="3" destOrd="0" parTransId="{E1D6882F-7F41-4B9B-8326-079D0B7775D3}" sibTransId="{BF904E21-59DA-42DB-BE7C-359EAF11BFDB}"/>
    <dgm:cxn modelId="{D74F0E62-DE98-4010-8B2E-1EAAA9E56350}" type="presOf" srcId="{14E5A95F-9DC9-4E33-B709-14C57323ACAA}" destId="{0B5562C5-56E9-4F94-AD9A-09B6AA6E206F}" srcOrd="0" destOrd="0" presId="urn:microsoft.com/office/officeart/2005/8/layout/radial5"/>
    <dgm:cxn modelId="{7A2CDD09-A224-4181-B0A8-F745690C8BD3}" type="presParOf" srcId="{EB09D521-9D02-4B4D-80CB-EB847731A63E}" destId="{7ADCFBEC-172E-41BB-B545-FE2085E0B744}" srcOrd="0" destOrd="0" presId="urn:microsoft.com/office/officeart/2005/8/layout/radial5"/>
    <dgm:cxn modelId="{7BB1E9F2-577C-4EDD-9E82-599DABB04466}" type="presParOf" srcId="{EB09D521-9D02-4B4D-80CB-EB847731A63E}" destId="{E09D1B4B-09AE-4B1F-A409-CE344F8F9185}" srcOrd="1" destOrd="0" presId="urn:microsoft.com/office/officeart/2005/8/layout/radial5"/>
    <dgm:cxn modelId="{E09E266F-8E22-44BE-8978-A502F4303C38}" type="presParOf" srcId="{E09D1B4B-09AE-4B1F-A409-CE344F8F9185}" destId="{79A2186A-8429-4E95-A4D2-214813090081}" srcOrd="0" destOrd="0" presId="urn:microsoft.com/office/officeart/2005/8/layout/radial5"/>
    <dgm:cxn modelId="{562B295A-BCD4-4A96-9791-82628D1E85C3}" type="presParOf" srcId="{EB09D521-9D02-4B4D-80CB-EB847731A63E}" destId="{60779230-642B-46DB-B5CA-FC2220C38859}" srcOrd="2" destOrd="0" presId="urn:microsoft.com/office/officeart/2005/8/layout/radial5"/>
    <dgm:cxn modelId="{76D43CBB-CF6F-4D01-B20F-2CB0810F3909}" type="presParOf" srcId="{EB09D521-9D02-4B4D-80CB-EB847731A63E}" destId="{4873F644-A37B-4263-BDD3-7D4AECF93436}" srcOrd="3" destOrd="0" presId="urn:microsoft.com/office/officeart/2005/8/layout/radial5"/>
    <dgm:cxn modelId="{F7130F14-C777-4C76-8C2B-D2E7B75C0D8D}" type="presParOf" srcId="{4873F644-A37B-4263-BDD3-7D4AECF93436}" destId="{AF2E0478-D773-4966-9A95-8E70AD7139B7}" srcOrd="0" destOrd="0" presId="urn:microsoft.com/office/officeart/2005/8/layout/radial5"/>
    <dgm:cxn modelId="{748C0B98-BE3C-46A0-A8A8-2AA989733D23}" type="presParOf" srcId="{EB09D521-9D02-4B4D-80CB-EB847731A63E}" destId="{8FE55D76-69B8-469D-BE4A-A0F9F69D5110}" srcOrd="4" destOrd="0" presId="urn:microsoft.com/office/officeart/2005/8/layout/radial5"/>
    <dgm:cxn modelId="{EC562C87-C506-49BA-968E-C83211612F4F}" type="presParOf" srcId="{EB09D521-9D02-4B4D-80CB-EB847731A63E}" destId="{8999D690-D432-4F1A-B2AE-D98A61E6F24A}" srcOrd="5" destOrd="0" presId="urn:microsoft.com/office/officeart/2005/8/layout/radial5"/>
    <dgm:cxn modelId="{74E4B3E6-EFC4-4928-879C-68AF32A26E78}" type="presParOf" srcId="{8999D690-D432-4F1A-B2AE-D98A61E6F24A}" destId="{5E3992B2-2FF9-4710-BC5D-D3CABAC0944B}" srcOrd="0" destOrd="0" presId="urn:microsoft.com/office/officeart/2005/8/layout/radial5"/>
    <dgm:cxn modelId="{5E7FF7E9-3D1D-4AFC-BBDA-562EA2DFF33D}" type="presParOf" srcId="{EB09D521-9D02-4B4D-80CB-EB847731A63E}" destId="{0B5562C5-56E9-4F94-AD9A-09B6AA6E206F}" srcOrd="6" destOrd="0" presId="urn:microsoft.com/office/officeart/2005/8/layout/radial5"/>
    <dgm:cxn modelId="{482138DA-A8F7-4644-ABD0-5D3B06FD4C6C}" type="presParOf" srcId="{EB09D521-9D02-4B4D-80CB-EB847731A63E}" destId="{FB0FDE60-5A66-47CD-855C-10B0ABFAFF6D}" srcOrd="7" destOrd="0" presId="urn:microsoft.com/office/officeart/2005/8/layout/radial5"/>
    <dgm:cxn modelId="{1F9B27C0-0025-46C4-8307-ED67CBCBBD87}" type="presParOf" srcId="{FB0FDE60-5A66-47CD-855C-10B0ABFAFF6D}" destId="{D9C29361-9907-4AA5-9D4C-465D8E4516DA}" srcOrd="0" destOrd="0" presId="urn:microsoft.com/office/officeart/2005/8/layout/radial5"/>
    <dgm:cxn modelId="{D3C41219-4900-4FC6-8881-A20DCF3E46D0}" type="presParOf" srcId="{EB09D521-9D02-4B4D-80CB-EB847731A63E}" destId="{492A8904-4F29-41B2-8DF6-9E5DB43B598E}" srcOrd="8" destOrd="0" presId="urn:microsoft.com/office/officeart/2005/8/layout/radial5"/>
    <dgm:cxn modelId="{3DBDDBD7-92DA-4E8E-BB11-D608C2318B3A}" type="presParOf" srcId="{EB09D521-9D02-4B4D-80CB-EB847731A63E}" destId="{470BEB95-5498-4076-A7AD-52EA2D6058A0}" srcOrd="9" destOrd="0" presId="urn:microsoft.com/office/officeart/2005/8/layout/radial5"/>
    <dgm:cxn modelId="{4207904B-D79D-4AC2-ACCC-2783E7C87CC7}" type="presParOf" srcId="{470BEB95-5498-4076-A7AD-52EA2D6058A0}" destId="{8C992717-B056-4E89-850B-547F00D86B47}" srcOrd="0" destOrd="0" presId="urn:microsoft.com/office/officeart/2005/8/layout/radial5"/>
    <dgm:cxn modelId="{D795CC3D-0275-46A9-969A-D13C2A89A371}" type="presParOf" srcId="{EB09D521-9D02-4B4D-80CB-EB847731A63E}" destId="{A0AE6ABD-EFF8-41C2-907C-790C07DF522C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C9A53-88E6-5744-8BA1-441B881EB1CA}">
      <dsp:nvSpPr>
        <dsp:cNvPr id="0" name=""/>
        <dsp:cNvSpPr/>
      </dsp:nvSpPr>
      <dsp:spPr>
        <a:xfrm>
          <a:off x="1171805" y="0"/>
          <a:ext cx="5407356" cy="423545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5D21DFF-CD65-2C43-92CF-0E8996E1D752}">
      <dsp:nvSpPr>
        <dsp:cNvPr id="0" name=""/>
        <dsp:cNvSpPr/>
      </dsp:nvSpPr>
      <dsp:spPr>
        <a:xfrm>
          <a:off x="2033063" y="275304"/>
          <a:ext cx="1694180" cy="16941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Indonesia</a:t>
          </a:r>
          <a:endParaRPr lang="en-US" sz="2100" kern="1200" dirty="0"/>
        </a:p>
      </dsp:txBody>
      <dsp:txXfrm>
        <a:off x="2115766" y="358007"/>
        <a:ext cx="1528774" cy="1528774"/>
      </dsp:txXfrm>
    </dsp:sp>
    <dsp:sp modelId="{16B28BAC-F44E-364A-97AA-26ED423499AC}">
      <dsp:nvSpPr>
        <dsp:cNvPr id="0" name=""/>
        <dsp:cNvSpPr/>
      </dsp:nvSpPr>
      <dsp:spPr>
        <a:xfrm>
          <a:off x="4023724" y="275304"/>
          <a:ext cx="1694180" cy="16941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East-Timor</a:t>
          </a:r>
          <a:endParaRPr lang="en-US" sz="2100" kern="1200" dirty="0"/>
        </a:p>
      </dsp:txBody>
      <dsp:txXfrm>
        <a:off x="4106427" y="358007"/>
        <a:ext cx="1528774" cy="1528774"/>
      </dsp:txXfrm>
    </dsp:sp>
    <dsp:sp modelId="{7D9E4CB2-83FD-1D4B-AE1C-AE1E49B1D018}">
      <dsp:nvSpPr>
        <dsp:cNvPr id="0" name=""/>
        <dsp:cNvSpPr/>
      </dsp:nvSpPr>
      <dsp:spPr>
        <a:xfrm>
          <a:off x="2033063" y="2265965"/>
          <a:ext cx="1694180" cy="16941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Philippines </a:t>
          </a:r>
          <a:endParaRPr lang="en-US" sz="2100" kern="1200" dirty="0"/>
        </a:p>
      </dsp:txBody>
      <dsp:txXfrm>
        <a:off x="2115766" y="2348668"/>
        <a:ext cx="1528774" cy="1528774"/>
      </dsp:txXfrm>
    </dsp:sp>
    <dsp:sp modelId="{0B3ECFA9-9350-F042-874F-6E460AAAFCE9}">
      <dsp:nvSpPr>
        <dsp:cNvPr id="0" name=""/>
        <dsp:cNvSpPr/>
      </dsp:nvSpPr>
      <dsp:spPr>
        <a:xfrm>
          <a:off x="4023724" y="2265965"/>
          <a:ext cx="1694180" cy="16941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Myanmar</a:t>
          </a:r>
          <a:endParaRPr lang="en-US" sz="2100" kern="1200" dirty="0"/>
        </a:p>
      </dsp:txBody>
      <dsp:txXfrm>
        <a:off x="4106427" y="2348668"/>
        <a:ext cx="1528774" cy="1528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CFBEC-172E-41BB-B545-FE2085E0B744}">
      <dsp:nvSpPr>
        <dsp:cNvPr id="0" name=""/>
        <dsp:cNvSpPr/>
      </dsp:nvSpPr>
      <dsp:spPr>
        <a:xfrm>
          <a:off x="2474839" y="1799119"/>
          <a:ext cx="1810987" cy="181098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Project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2740052" y="2064332"/>
        <a:ext cx="1280561" cy="1280561"/>
      </dsp:txXfrm>
    </dsp:sp>
    <dsp:sp modelId="{E09D1B4B-09AE-4B1F-A409-CE344F8F9185}">
      <dsp:nvSpPr>
        <dsp:cNvPr id="0" name=""/>
        <dsp:cNvSpPr/>
      </dsp:nvSpPr>
      <dsp:spPr>
        <a:xfrm rot="16200000">
          <a:off x="3314603" y="1437037"/>
          <a:ext cx="131459" cy="48356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3334322" y="1553469"/>
        <a:ext cx="92021" cy="290141"/>
      </dsp:txXfrm>
    </dsp:sp>
    <dsp:sp modelId="{60779230-642B-46DB-B5CA-FC2220C38859}">
      <dsp:nvSpPr>
        <dsp:cNvPr id="0" name=""/>
        <dsp:cNvSpPr/>
      </dsp:nvSpPr>
      <dsp:spPr>
        <a:xfrm>
          <a:off x="2219315" y="-121534"/>
          <a:ext cx="2322034" cy="16726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National</a:t>
          </a:r>
          <a:r>
            <a:rPr lang="en-US" sz="1600" kern="1200" baseline="0" dirty="0" smtClean="0">
              <a:solidFill>
                <a:schemeClr val="bg1"/>
              </a:solidFill>
            </a:rPr>
            <a:t> Training Accreditation Agencies 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559369" y="123415"/>
        <a:ext cx="1641926" cy="1182719"/>
      </dsp:txXfrm>
    </dsp:sp>
    <dsp:sp modelId="{4873F644-A37B-4263-BDD3-7D4AECF93436}">
      <dsp:nvSpPr>
        <dsp:cNvPr id="0" name=""/>
        <dsp:cNvSpPr/>
      </dsp:nvSpPr>
      <dsp:spPr>
        <a:xfrm rot="20520000">
          <a:off x="4262100" y="2167290"/>
          <a:ext cx="55609" cy="48356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4262508" y="2266581"/>
        <a:ext cx="38926" cy="290141"/>
      </dsp:txXfrm>
    </dsp:sp>
    <dsp:sp modelId="{8FE55D76-69B8-469D-BE4A-A0F9F69D5110}">
      <dsp:nvSpPr>
        <dsp:cNvPr id="0" name=""/>
        <dsp:cNvSpPr/>
      </dsp:nvSpPr>
      <dsp:spPr>
        <a:xfrm>
          <a:off x="4273567" y="1253410"/>
          <a:ext cx="1998428" cy="16726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spc="-10" baseline="0" dirty="0" smtClean="0">
              <a:solidFill>
                <a:schemeClr val="bg1"/>
              </a:solidFill>
            </a:rPr>
            <a:t>Sector Ministries </a:t>
          </a:r>
          <a:endParaRPr lang="en-US" sz="1300" kern="1200" spc="-10" baseline="0" dirty="0">
            <a:solidFill>
              <a:schemeClr val="bg1"/>
            </a:solidFill>
          </a:endParaRPr>
        </a:p>
      </dsp:txBody>
      <dsp:txXfrm>
        <a:off x="4566230" y="1498359"/>
        <a:ext cx="1413102" cy="1182719"/>
      </dsp:txXfrm>
    </dsp:sp>
    <dsp:sp modelId="{8999D690-D432-4F1A-B2AE-D98A61E6F24A}">
      <dsp:nvSpPr>
        <dsp:cNvPr id="0" name=""/>
        <dsp:cNvSpPr/>
      </dsp:nvSpPr>
      <dsp:spPr>
        <a:xfrm rot="3240000">
          <a:off x="3916013" y="3262722"/>
          <a:ext cx="90951" cy="48356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3921637" y="3348398"/>
        <a:ext cx="63666" cy="290141"/>
      </dsp:txXfrm>
    </dsp:sp>
    <dsp:sp modelId="{0B5562C5-56E9-4F94-AD9A-09B6AA6E206F}">
      <dsp:nvSpPr>
        <dsp:cNvPr id="0" name=""/>
        <dsp:cNvSpPr/>
      </dsp:nvSpPr>
      <dsp:spPr>
        <a:xfrm>
          <a:off x="3407146" y="3478117"/>
          <a:ext cx="2285567" cy="16726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Training Service</a:t>
          </a:r>
          <a:r>
            <a:rPr lang="en-US" sz="1600" kern="1200" baseline="0" dirty="0" smtClean="0">
              <a:solidFill>
                <a:schemeClr val="bg1"/>
              </a:solidFill>
            </a:rPr>
            <a:t> Providers 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41860" y="3723066"/>
        <a:ext cx="1616139" cy="1182719"/>
      </dsp:txXfrm>
    </dsp:sp>
    <dsp:sp modelId="{FB0FDE60-5A66-47CD-855C-10B0ABFAFF6D}">
      <dsp:nvSpPr>
        <dsp:cNvPr id="0" name=""/>
        <dsp:cNvSpPr/>
      </dsp:nvSpPr>
      <dsp:spPr>
        <a:xfrm rot="7560000">
          <a:off x="2754190" y="3262373"/>
          <a:ext cx="90479" cy="48356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2775739" y="3348106"/>
        <a:ext cx="63335" cy="290141"/>
      </dsp:txXfrm>
    </dsp:sp>
    <dsp:sp modelId="{492A8904-4F29-41B2-8DF6-9E5DB43B598E}">
      <dsp:nvSpPr>
        <dsp:cNvPr id="0" name=""/>
        <dsp:cNvSpPr/>
      </dsp:nvSpPr>
      <dsp:spPr>
        <a:xfrm>
          <a:off x="1062866" y="3478117"/>
          <a:ext cx="2295736" cy="16726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bg1"/>
              </a:solidFill>
            </a:rPr>
            <a:t>Design</a:t>
          </a:r>
          <a:r>
            <a:rPr lang="en-US" sz="1400" kern="1200" baseline="0" dirty="0" smtClean="0">
              <a:solidFill>
                <a:schemeClr val="bg1"/>
              </a:solidFill>
            </a:rPr>
            <a:t> and Development Team 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1399069" y="3723066"/>
        <a:ext cx="1623330" cy="1182719"/>
      </dsp:txXfrm>
    </dsp:sp>
    <dsp:sp modelId="{470BEB95-5498-4076-A7AD-52EA2D6058A0}">
      <dsp:nvSpPr>
        <dsp:cNvPr id="0" name=""/>
        <dsp:cNvSpPr/>
      </dsp:nvSpPr>
      <dsp:spPr>
        <a:xfrm rot="11880000">
          <a:off x="2429826" y="2164581"/>
          <a:ext cx="65190" cy="48356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2448904" y="2264316"/>
        <a:ext cx="45633" cy="290141"/>
      </dsp:txXfrm>
    </dsp:sp>
    <dsp:sp modelId="{A0AE6ABD-EFF8-41C2-907C-790C07DF522C}">
      <dsp:nvSpPr>
        <dsp:cNvPr id="0" name=""/>
        <dsp:cNvSpPr/>
      </dsp:nvSpPr>
      <dsp:spPr>
        <a:xfrm>
          <a:off x="509804" y="1253410"/>
          <a:ext cx="1956158" cy="16726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Field</a:t>
          </a:r>
          <a:r>
            <a:rPr lang="en-US" sz="1600" kern="1200" baseline="0" dirty="0" smtClean="0">
              <a:solidFill>
                <a:schemeClr val="bg1"/>
              </a:solidFill>
            </a:rPr>
            <a:t> Practitioners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796277" y="1498359"/>
        <a:ext cx="1383212" cy="1182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506C0-3FFE-45A5-803D-9F4FC5464A7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5188" y="685800"/>
            <a:ext cx="5127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46707-6BBD-41A9-B4DF-0C76A73A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23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46707-6BBD-41A9-B4DF-0C76A73A2D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844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aseline="0" dirty="0" smtClean="0"/>
          </a:p>
          <a:p>
            <a:pPr marL="228600" indent="-228600">
              <a:buAutoNum type="arabicPeriod"/>
            </a:pPr>
            <a:endParaRPr lang="en-US" baseline="0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46707-6BBD-41A9-B4DF-0C76A73A2D2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60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685800"/>
            <a:ext cx="51276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35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46707-6BBD-41A9-B4DF-0C76A73A2D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63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46707-6BBD-41A9-B4DF-0C76A73A2D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2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46707-6BBD-41A9-B4DF-0C76A73A2D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03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5188" y="685800"/>
            <a:ext cx="51276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48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46707-6BBD-41A9-B4DF-0C76A73A2D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3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46707-6BBD-41A9-B4DF-0C76A73A2D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995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46707-6BBD-41A9-B4DF-0C76A73A2D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8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9486" y="2514601"/>
            <a:ext cx="7406027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9486" y="4777381"/>
            <a:ext cx="7406027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5590" y="4321159"/>
            <a:ext cx="1565789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5001" y="4529542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733203"/>
            <a:ext cx="10260013" cy="61247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67510" y="1295400"/>
            <a:ext cx="1011384" cy="901373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98009" y="1905001"/>
            <a:ext cx="1391858" cy="1240461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24009" y="2209800"/>
            <a:ext cx="2052003" cy="18288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194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485" y="609600"/>
            <a:ext cx="7396528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9485" y="4354046"/>
            <a:ext cx="7396528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3166528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3623" y="3244141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49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181" y="609600"/>
            <a:ext cx="6855254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710838" y="3505200"/>
            <a:ext cx="634393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9485" y="4354046"/>
            <a:ext cx="7396528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65" y="3166528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3623" y="3244141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029019" y="648005"/>
            <a:ext cx="513134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66614" y="2905306"/>
            <a:ext cx="513134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857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485" y="2438402"/>
            <a:ext cx="7396528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9485" y="5181600"/>
            <a:ext cx="739652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5" y="4910661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3623" y="4983089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55181" y="609600"/>
            <a:ext cx="6855254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79484" y="4343400"/>
            <a:ext cx="7504589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9484" y="5181600"/>
            <a:ext cx="7504589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65" y="4910661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3623" y="4983089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29019" y="648005"/>
            <a:ext cx="513134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66614" y="2905306"/>
            <a:ext cx="513134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847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485" y="627407"/>
            <a:ext cx="7396527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79485" y="4343400"/>
            <a:ext cx="7396528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9485" y="5181600"/>
            <a:ext cx="739652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4910661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3623" y="4983089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0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711194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297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18051" y="627407"/>
            <a:ext cx="185826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79485" y="627407"/>
            <a:ext cx="5291972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711194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611" y="624110"/>
            <a:ext cx="7393402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9485" y="2133600"/>
            <a:ext cx="7396528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711194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485" y="2074562"/>
            <a:ext cx="7396528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9485" y="3581400"/>
            <a:ext cx="739652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5" y="3166528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3623" y="3244141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/>
          <a:srcRect l="-92" t="50811" r="45394" b="-590"/>
          <a:stretch/>
        </p:blipFill>
        <p:spPr>
          <a:xfrm>
            <a:off x="-15314" y="0"/>
            <a:ext cx="10275327" cy="55822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9501" y="1066800"/>
            <a:ext cx="2221567" cy="2013807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4307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9486" y="2136707"/>
            <a:ext cx="3587785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8719" y="2136707"/>
            <a:ext cx="3587294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65" y="711194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3623" y="787784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1835" y="2226626"/>
            <a:ext cx="322543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9484" y="2802889"/>
            <a:ext cx="3587787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46481" y="2223398"/>
            <a:ext cx="322391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4688" y="2799661"/>
            <a:ext cx="3585708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5" y="711194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3623" y="787784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2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609" y="624110"/>
            <a:ext cx="7393403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65" y="711194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71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65" y="711194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6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484" y="446088"/>
            <a:ext cx="2950521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431" y="446090"/>
            <a:ext cx="4253581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9484" y="1598613"/>
            <a:ext cx="2950521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711194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2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9485" y="4800600"/>
            <a:ext cx="739652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9485" y="634965"/>
            <a:ext cx="7396528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9485" y="5367338"/>
            <a:ext cx="739652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4910661"/>
            <a:ext cx="1524142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3623" y="4983089"/>
            <a:ext cx="656374" cy="365125"/>
          </a:xfrm>
        </p:spPr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2223003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2913" y="285"/>
            <a:ext cx="2190544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05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82609" y="624110"/>
            <a:ext cx="739340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9485" y="2133600"/>
            <a:ext cx="7396528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21011" y="6135090"/>
            <a:ext cx="859916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158D-428B-4987-8B28-745A2AFA1252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9484" y="6135810"/>
            <a:ext cx="6414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73623" y="787784"/>
            <a:ext cx="6563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5FC477-0A05-4F3E-8EE9-E015C9089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1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slideLayout" Target="../slideLayouts/slideLayout2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notesSlide" Target="../notesSlides/notesSlide2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tags" Target="../tags/tag5.xml"/><Relationship Id="rId7" Type="http://schemas.openxmlformats.org/officeDocument/2006/relationships/diagramLayout" Target="../diagrams/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diagramData" Target="../diagrams/data2.xml"/><Relationship Id="rId5" Type="http://schemas.openxmlformats.org/officeDocument/2006/relationships/notesSlide" Target="../notesSlides/notesSlide6.xml"/><Relationship Id="rId10" Type="http://schemas.microsoft.com/office/2007/relationships/diagramDrawing" Target="../diagrams/drawing2.xml"/><Relationship Id="rId4" Type="http://schemas.openxmlformats.org/officeDocument/2006/relationships/slideLayout" Target="../slideLayouts/slideLayout2.xml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Building in CDD Programs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Manoj Nath, </a:t>
            </a:r>
          </a:p>
          <a:p>
            <a:r>
              <a:rPr lang="en-US" dirty="0" smtClean="0"/>
              <a:t>March 21, 2017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-1588957" y="23834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7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05" y="624110"/>
            <a:ext cx="7875008" cy="1280890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Good Practice </a:t>
            </a:r>
            <a:r>
              <a:rPr lang="en-US" b="1" dirty="0" smtClean="0"/>
              <a:t>- </a:t>
            </a:r>
            <a:r>
              <a:rPr lang="en-US" b="1" dirty="0"/>
              <a:t>T</a:t>
            </a:r>
            <a:r>
              <a:rPr lang="en-US" b="1" dirty="0" smtClean="0"/>
              <a:t>argeting </a:t>
            </a:r>
            <a:r>
              <a:rPr lang="en-US" b="1" dirty="0"/>
              <a:t>I</a:t>
            </a:r>
            <a:r>
              <a:rPr lang="en-US" b="1" dirty="0" smtClean="0"/>
              <a:t>nstitutional Change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1005" y="1828801"/>
            <a:ext cx="8046007" cy="4571999"/>
          </a:xfrm>
        </p:spPr>
        <p:txBody>
          <a:bodyPr>
            <a:normAutofit lnSpcReduction="10000"/>
          </a:bodyPr>
          <a:lstStyle/>
          <a:p>
            <a:endParaRPr lang="en-US" b="1" dirty="0" smtClean="0"/>
          </a:p>
          <a:p>
            <a:r>
              <a:rPr lang="en-US" sz="2400" b="1" dirty="0" smtClean="0"/>
              <a:t>Training of Local </a:t>
            </a:r>
            <a:r>
              <a:rPr lang="en-US" sz="2400" b="1" dirty="0"/>
              <a:t>Trainers </a:t>
            </a:r>
            <a:r>
              <a:rPr lang="en-US" sz="2400" b="1" dirty="0" smtClean="0"/>
              <a:t>from the beginning</a:t>
            </a:r>
            <a:r>
              <a:rPr lang="en-US" sz="2400" dirty="0" smtClean="0"/>
              <a:t>– </a:t>
            </a:r>
            <a:r>
              <a:rPr lang="en-US" sz="2400" i="1" dirty="0" smtClean="0"/>
              <a:t>foundation to human and institutional capital development. </a:t>
            </a:r>
            <a:endParaRPr lang="en-US" sz="2400" i="1" dirty="0"/>
          </a:p>
          <a:p>
            <a:r>
              <a:rPr lang="en-US" sz="2400" b="1" dirty="0"/>
              <a:t>Managing the entire process and not the </a:t>
            </a:r>
            <a:r>
              <a:rPr lang="en-US" sz="2400" b="1" dirty="0" smtClean="0"/>
              <a:t>event</a:t>
            </a:r>
            <a:r>
              <a:rPr lang="en-US" sz="2400" dirty="0" smtClean="0"/>
              <a:t>: targeting </a:t>
            </a:r>
            <a:r>
              <a:rPr lang="en-US" sz="2400" dirty="0"/>
              <a:t>performance </a:t>
            </a:r>
            <a:r>
              <a:rPr lang="en-US" sz="2400" dirty="0" smtClean="0"/>
              <a:t>on ground with upfront investment. </a:t>
            </a:r>
            <a:endParaRPr lang="en-US" sz="2400" dirty="0"/>
          </a:p>
          <a:p>
            <a:r>
              <a:rPr lang="en-US" sz="2400" dirty="0"/>
              <a:t>A </a:t>
            </a:r>
            <a:r>
              <a:rPr lang="en-US" sz="2400" b="1" dirty="0"/>
              <a:t>unique coaching and mentoring strategy </a:t>
            </a:r>
            <a:r>
              <a:rPr lang="en-US" sz="2400" dirty="0"/>
              <a:t>(Monitoring with immediate targeting of </a:t>
            </a:r>
            <a:r>
              <a:rPr lang="en-US" sz="2400" dirty="0" smtClean="0"/>
              <a:t>issues at all levels) </a:t>
            </a:r>
            <a:r>
              <a:rPr lang="en-US" sz="2400" dirty="0"/>
              <a:t>– </a:t>
            </a:r>
            <a:r>
              <a:rPr lang="en-US" sz="2400" dirty="0" smtClean="0"/>
              <a:t>Evolving Role.</a:t>
            </a:r>
            <a:endParaRPr lang="en-US" sz="2400" dirty="0"/>
          </a:p>
          <a:p>
            <a:r>
              <a:rPr lang="en-US" sz="2400" b="1" dirty="0" smtClean="0"/>
              <a:t>Mainstreaming good </a:t>
            </a:r>
            <a:r>
              <a:rPr lang="en-US" sz="2400" b="1" dirty="0"/>
              <a:t>practices and </a:t>
            </a:r>
            <a:r>
              <a:rPr lang="en-US" sz="2400" b="1" dirty="0" smtClean="0"/>
              <a:t>lessons </a:t>
            </a:r>
            <a:r>
              <a:rPr lang="en-US" sz="2400" dirty="0"/>
              <a:t>to bring policy and practice </a:t>
            </a:r>
            <a:r>
              <a:rPr lang="en-US" sz="2400" dirty="0" smtClean="0"/>
              <a:t>improvement.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24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406" y="3733800"/>
            <a:ext cx="3880714" cy="2587491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406" y="3733800"/>
            <a:ext cx="3886200" cy="2587491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006" y="533401"/>
            <a:ext cx="4724400" cy="28956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6169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406" y="624110"/>
            <a:ext cx="8103607" cy="89989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Challenges – Policy and implementation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005" y="1828801"/>
            <a:ext cx="8808007" cy="4876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CDD </a:t>
            </a:r>
            <a:r>
              <a:rPr lang="en-US" b="1" dirty="0"/>
              <a:t>takes off with a well </a:t>
            </a:r>
            <a:r>
              <a:rPr lang="en-US" b="1" dirty="0" smtClean="0"/>
              <a:t>designed </a:t>
            </a:r>
            <a:r>
              <a:rPr lang="en-US" b="1" dirty="0"/>
              <a:t>approach – OM, </a:t>
            </a:r>
            <a:r>
              <a:rPr lang="en-US" b="1" dirty="0" err="1"/>
              <a:t>ToT</a:t>
            </a:r>
            <a:r>
              <a:rPr lang="en-US" b="1" dirty="0"/>
              <a:t>, Annual Cycle Implementation. </a:t>
            </a:r>
          </a:p>
          <a:p>
            <a:r>
              <a:rPr lang="en-US" dirty="0"/>
              <a:t>Pressure on CDD </a:t>
            </a:r>
            <a:r>
              <a:rPr lang="en-US" dirty="0" smtClean="0"/>
              <a:t>because of </a:t>
            </a:r>
            <a:r>
              <a:rPr lang="en-US" dirty="0"/>
              <a:t>its scale and influence – </a:t>
            </a:r>
            <a:r>
              <a:rPr lang="en-US" dirty="0" smtClean="0"/>
              <a:t>probably the </a:t>
            </a:r>
            <a:r>
              <a:rPr lang="en-US" dirty="0"/>
              <a:t>only model with </a:t>
            </a:r>
            <a:r>
              <a:rPr lang="en-US" dirty="0" smtClean="0"/>
              <a:t>assured annual support managed by trained village teams with accountable systems and supervision from Facilitators:</a:t>
            </a:r>
            <a:endParaRPr lang="en-US" dirty="0"/>
          </a:p>
          <a:p>
            <a:pPr lvl="1"/>
            <a:r>
              <a:rPr lang="en-US" sz="2000" dirty="0"/>
              <a:t>Additional programming for </a:t>
            </a:r>
            <a:r>
              <a:rPr lang="en-US" sz="2000" dirty="0" smtClean="0"/>
              <a:t>expansion. </a:t>
            </a:r>
          </a:p>
          <a:p>
            <a:pPr lvl="1"/>
            <a:r>
              <a:rPr lang="en-US" sz="2000" dirty="0" smtClean="0"/>
              <a:t>Implications on OM and Training Manuals. </a:t>
            </a:r>
          </a:p>
          <a:p>
            <a:pPr lvl="1"/>
            <a:r>
              <a:rPr lang="en-US" sz="2000" dirty="0" smtClean="0"/>
              <a:t>Pressure on CFs/TFs – Delivery Vs capacity building. </a:t>
            </a:r>
          </a:p>
          <a:p>
            <a:pPr lvl="1"/>
            <a:r>
              <a:rPr lang="en-US" sz="2000" dirty="0" smtClean="0"/>
              <a:t>Compromising the original ‘simplicity’  or intent</a:t>
            </a:r>
          </a:p>
        </p:txBody>
      </p:sp>
    </p:spTree>
    <p:extLst>
      <p:ext uri="{BB962C8B-B14F-4D97-AF65-F5344CB8AC3E}">
        <p14:creationId xmlns:p14="http://schemas.microsoft.com/office/powerpoint/2010/main" val="995499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8606" y="624110"/>
            <a:ext cx="8229600" cy="1204690"/>
          </a:xfrm>
        </p:spPr>
        <p:txBody>
          <a:bodyPr>
            <a:noAutofit/>
          </a:bodyPr>
          <a:lstStyle/>
          <a:p>
            <a:r>
              <a:rPr lang="en-US" b="1" dirty="0" smtClean="0"/>
              <a:t>Challenges – Sustaining performance improvement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8606" y="2133600"/>
            <a:ext cx="8027407" cy="4419600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/>
              <a:t>Maintaining rigor in the training system. </a:t>
            </a:r>
          </a:p>
          <a:p>
            <a:pPr lvl="1"/>
            <a:r>
              <a:rPr lang="en-US" sz="2400" dirty="0" smtClean="0"/>
              <a:t>Institutionalizing CDD systems  in the Organization  (HR and PFM systems).</a:t>
            </a:r>
          </a:p>
          <a:p>
            <a:pPr lvl="1"/>
            <a:r>
              <a:rPr lang="en-US" sz="2400" dirty="0" smtClean="0"/>
              <a:t>Sustaining the investment on facilitation and training.</a:t>
            </a:r>
          </a:p>
          <a:p>
            <a:pPr lvl="1"/>
            <a:r>
              <a:rPr lang="en-US" sz="2400" dirty="0" smtClean="0"/>
              <a:t>Pressure of scaling up.</a:t>
            </a:r>
          </a:p>
          <a:p>
            <a:pPr lvl="1"/>
            <a:r>
              <a:rPr lang="en-US" sz="2400" dirty="0"/>
              <a:t>I</a:t>
            </a:r>
            <a:r>
              <a:rPr lang="en-US" sz="2400" dirty="0" smtClean="0"/>
              <a:t>nstitutional systems to regulate standards and certification. </a:t>
            </a:r>
          </a:p>
          <a:p>
            <a:pPr lvl="1"/>
            <a:r>
              <a:rPr lang="en-US" sz="2400" dirty="0" smtClean="0"/>
              <a:t>Training M&amp;E –targeting institutional systems and performance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181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ight Arrow 22"/>
          <p:cNvSpPr/>
          <p:nvPr/>
        </p:nvSpPr>
        <p:spPr>
          <a:xfrm rot="-3240000" flipV="1">
            <a:off x="1572868" y="3387566"/>
            <a:ext cx="4311284" cy="159068"/>
          </a:xfrm>
          <a:prstGeom prst="rightArrow">
            <a:avLst/>
          </a:prstGeom>
          <a:solidFill>
            <a:schemeClr val="accent2"/>
          </a:solidFill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-1380000">
            <a:off x="2486609" y="4513413"/>
            <a:ext cx="2556780" cy="18345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-7680000" flipV="1">
            <a:off x="4789589" y="3303227"/>
            <a:ext cx="4208867" cy="163867"/>
          </a:xfrm>
          <a:prstGeom prst="rightArrow">
            <a:avLst/>
          </a:prstGeom>
          <a:solidFill>
            <a:schemeClr val="accent2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-9360000" flipV="1">
            <a:off x="5539951" y="4509349"/>
            <a:ext cx="2556780" cy="20141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806" y="433760"/>
            <a:ext cx="7393402" cy="49428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Sustaining systems and performance 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70995" y="1118391"/>
            <a:ext cx="7905018" cy="4525450"/>
            <a:chOff x="2179485" y="965636"/>
            <a:chExt cx="7396528" cy="4779015"/>
          </a:xfrm>
        </p:grpSpPr>
        <p:sp>
          <p:nvSpPr>
            <p:cNvPr id="8" name="Freeform 7"/>
            <p:cNvSpPr/>
            <p:nvPr/>
          </p:nvSpPr>
          <p:spPr>
            <a:xfrm rot="5400000">
              <a:off x="3341067" y="2897966"/>
              <a:ext cx="4469010" cy="604350"/>
            </a:xfrm>
            <a:custGeom>
              <a:avLst/>
              <a:gdLst>
                <a:gd name="connsiteX0" fmla="*/ 0 w 7396528"/>
                <a:gd name="connsiteY0" fmla="*/ 143523 h 861120"/>
                <a:gd name="connsiteX1" fmla="*/ 143523 w 7396528"/>
                <a:gd name="connsiteY1" fmla="*/ 0 h 861120"/>
                <a:gd name="connsiteX2" fmla="*/ 7253005 w 7396528"/>
                <a:gd name="connsiteY2" fmla="*/ 0 h 861120"/>
                <a:gd name="connsiteX3" fmla="*/ 7396528 w 7396528"/>
                <a:gd name="connsiteY3" fmla="*/ 143523 h 861120"/>
                <a:gd name="connsiteX4" fmla="*/ 7396528 w 7396528"/>
                <a:gd name="connsiteY4" fmla="*/ 717597 h 861120"/>
                <a:gd name="connsiteX5" fmla="*/ 7253005 w 7396528"/>
                <a:gd name="connsiteY5" fmla="*/ 861120 h 861120"/>
                <a:gd name="connsiteX6" fmla="*/ 143523 w 7396528"/>
                <a:gd name="connsiteY6" fmla="*/ 861120 h 861120"/>
                <a:gd name="connsiteX7" fmla="*/ 0 w 7396528"/>
                <a:gd name="connsiteY7" fmla="*/ 717597 h 861120"/>
                <a:gd name="connsiteX8" fmla="*/ 0 w 7396528"/>
                <a:gd name="connsiteY8" fmla="*/ 143523 h 86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96528" h="861120">
                  <a:moveTo>
                    <a:pt x="0" y="143523"/>
                  </a:moveTo>
                  <a:cubicBezTo>
                    <a:pt x="0" y="64257"/>
                    <a:pt x="64257" y="0"/>
                    <a:pt x="143523" y="0"/>
                  </a:cubicBezTo>
                  <a:lnTo>
                    <a:pt x="7253005" y="0"/>
                  </a:lnTo>
                  <a:cubicBezTo>
                    <a:pt x="7332271" y="0"/>
                    <a:pt x="7396528" y="64257"/>
                    <a:pt x="7396528" y="143523"/>
                  </a:cubicBezTo>
                  <a:lnTo>
                    <a:pt x="7396528" y="717597"/>
                  </a:lnTo>
                  <a:cubicBezTo>
                    <a:pt x="7396528" y="796863"/>
                    <a:pt x="7332271" y="861120"/>
                    <a:pt x="7253005" y="861120"/>
                  </a:cubicBezTo>
                  <a:lnTo>
                    <a:pt x="143523" y="861120"/>
                  </a:lnTo>
                  <a:cubicBezTo>
                    <a:pt x="64257" y="861120"/>
                    <a:pt x="0" y="796863"/>
                    <a:pt x="0" y="717597"/>
                  </a:cubicBezTo>
                  <a:lnTo>
                    <a:pt x="0" y="143523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5386" tIns="175386" rIns="175386" bIns="175386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500" kern="12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2179485" y="3260651"/>
              <a:ext cx="7396528" cy="761760"/>
            </a:xfrm>
            <a:custGeom>
              <a:avLst/>
              <a:gdLst>
                <a:gd name="connsiteX0" fmla="*/ 0 w 7396528"/>
                <a:gd name="connsiteY0" fmla="*/ 0 h 761760"/>
                <a:gd name="connsiteX1" fmla="*/ 7396528 w 7396528"/>
                <a:gd name="connsiteY1" fmla="*/ 0 h 761760"/>
                <a:gd name="connsiteX2" fmla="*/ 7396528 w 7396528"/>
                <a:gd name="connsiteY2" fmla="*/ 761760 h 761760"/>
                <a:gd name="connsiteX3" fmla="*/ 0 w 7396528"/>
                <a:gd name="connsiteY3" fmla="*/ 761760 h 761760"/>
                <a:gd name="connsiteX4" fmla="*/ 0 w 7396528"/>
                <a:gd name="connsiteY4" fmla="*/ 0 h 76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96528" h="761760">
                  <a:moveTo>
                    <a:pt x="0" y="0"/>
                  </a:moveTo>
                  <a:lnTo>
                    <a:pt x="7396528" y="0"/>
                  </a:lnTo>
                  <a:lnTo>
                    <a:pt x="7396528" y="761760"/>
                  </a:lnTo>
                  <a:lnTo>
                    <a:pt x="0" y="7617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34840" tIns="44450" rIns="248920" bIns="44450" numCol="1" spcCol="1270" anchor="t" anchorCtr="0">
              <a:noAutofit/>
            </a:bodyPr>
            <a:lstStyle/>
            <a:p>
              <a:pPr marL="228600" lvl="1" indent="-22860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endParaRPr lang="en-US" sz="2700" kern="120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492759" y="5069582"/>
              <a:ext cx="6060366" cy="675069"/>
            </a:xfrm>
            <a:custGeom>
              <a:avLst/>
              <a:gdLst>
                <a:gd name="connsiteX0" fmla="*/ 0 w 7396528"/>
                <a:gd name="connsiteY0" fmla="*/ 143523 h 861120"/>
                <a:gd name="connsiteX1" fmla="*/ 143523 w 7396528"/>
                <a:gd name="connsiteY1" fmla="*/ 0 h 861120"/>
                <a:gd name="connsiteX2" fmla="*/ 7253005 w 7396528"/>
                <a:gd name="connsiteY2" fmla="*/ 0 h 861120"/>
                <a:gd name="connsiteX3" fmla="*/ 7396528 w 7396528"/>
                <a:gd name="connsiteY3" fmla="*/ 143523 h 861120"/>
                <a:gd name="connsiteX4" fmla="*/ 7396528 w 7396528"/>
                <a:gd name="connsiteY4" fmla="*/ 717597 h 861120"/>
                <a:gd name="connsiteX5" fmla="*/ 7253005 w 7396528"/>
                <a:gd name="connsiteY5" fmla="*/ 861120 h 861120"/>
                <a:gd name="connsiteX6" fmla="*/ 143523 w 7396528"/>
                <a:gd name="connsiteY6" fmla="*/ 861120 h 861120"/>
                <a:gd name="connsiteX7" fmla="*/ 0 w 7396528"/>
                <a:gd name="connsiteY7" fmla="*/ 717597 h 861120"/>
                <a:gd name="connsiteX8" fmla="*/ 0 w 7396528"/>
                <a:gd name="connsiteY8" fmla="*/ 143523 h 86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96528" h="861120">
                  <a:moveTo>
                    <a:pt x="0" y="143523"/>
                  </a:moveTo>
                  <a:cubicBezTo>
                    <a:pt x="0" y="64257"/>
                    <a:pt x="64257" y="0"/>
                    <a:pt x="143523" y="0"/>
                  </a:cubicBezTo>
                  <a:lnTo>
                    <a:pt x="7253005" y="0"/>
                  </a:lnTo>
                  <a:cubicBezTo>
                    <a:pt x="7332271" y="0"/>
                    <a:pt x="7396528" y="64257"/>
                    <a:pt x="7396528" y="143523"/>
                  </a:cubicBezTo>
                  <a:lnTo>
                    <a:pt x="7396528" y="717597"/>
                  </a:lnTo>
                  <a:cubicBezTo>
                    <a:pt x="7396528" y="796863"/>
                    <a:pt x="7332271" y="861120"/>
                    <a:pt x="7253005" y="861120"/>
                  </a:cubicBezTo>
                  <a:lnTo>
                    <a:pt x="143523" y="861120"/>
                  </a:lnTo>
                  <a:cubicBezTo>
                    <a:pt x="64257" y="861120"/>
                    <a:pt x="0" y="796863"/>
                    <a:pt x="0" y="717597"/>
                  </a:cubicBezTo>
                  <a:lnTo>
                    <a:pt x="0" y="143523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5386" tIns="175386" rIns="175386" bIns="175386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500" kern="1200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79485" y="4883531"/>
              <a:ext cx="7396528" cy="761760"/>
            </a:xfrm>
            <a:custGeom>
              <a:avLst/>
              <a:gdLst>
                <a:gd name="connsiteX0" fmla="*/ 0 w 7396528"/>
                <a:gd name="connsiteY0" fmla="*/ 0 h 761760"/>
                <a:gd name="connsiteX1" fmla="*/ 7396528 w 7396528"/>
                <a:gd name="connsiteY1" fmla="*/ 0 h 761760"/>
                <a:gd name="connsiteX2" fmla="*/ 7396528 w 7396528"/>
                <a:gd name="connsiteY2" fmla="*/ 761760 h 761760"/>
                <a:gd name="connsiteX3" fmla="*/ 0 w 7396528"/>
                <a:gd name="connsiteY3" fmla="*/ 761760 h 761760"/>
                <a:gd name="connsiteX4" fmla="*/ 0 w 7396528"/>
                <a:gd name="connsiteY4" fmla="*/ 0 h 76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96528" h="761760">
                  <a:moveTo>
                    <a:pt x="0" y="0"/>
                  </a:moveTo>
                  <a:lnTo>
                    <a:pt x="7396528" y="0"/>
                  </a:lnTo>
                  <a:lnTo>
                    <a:pt x="7396528" y="761760"/>
                  </a:lnTo>
                  <a:lnTo>
                    <a:pt x="0" y="7617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34840" tIns="44450" rIns="248920" bIns="44450" numCol="1" spcCol="1270" anchor="t" anchorCtr="0">
              <a:noAutofit/>
            </a:bodyPr>
            <a:lstStyle/>
            <a:p>
              <a:pPr marL="228600" lvl="1" indent="-228600" algn="l" defTabSz="12001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endParaRPr lang="en-US" sz="2700" kern="1200"/>
            </a:p>
          </p:txBody>
        </p:sp>
      </p:grpSp>
      <p:sp>
        <p:nvSpPr>
          <p:cNvPr id="12" name="Right Arrow 11"/>
          <p:cNvSpPr/>
          <p:nvPr/>
        </p:nvSpPr>
        <p:spPr>
          <a:xfrm>
            <a:off x="7644606" y="5259182"/>
            <a:ext cx="609600" cy="290571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0800000">
            <a:off x="2192227" y="5259182"/>
            <a:ext cx="609600" cy="26723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-5400000">
            <a:off x="5015707" y="4457701"/>
            <a:ext cx="609600" cy="22859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987006" y="5259182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Program systems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31221" y="1905000"/>
            <a:ext cx="738664" cy="176713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Organizational systems 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72606" y="57912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Variations between CDD programs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072606" y="6160532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Variations between sector programs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699176" y="4613603"/>
            <a:ext cx="1522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Local </a:t>
            </a:r>
            <a:r>
              <a:rPr lang="en-US" dirty="0" err="1" smtClean="0"/>
              <a:t>Govt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948253" y="1735254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National </a:t>
            </a:r>
            <a:r>
              <a:rPr lang="en-US" dirty="0" err="1" smtClean="0"/>
              <a:t>Govt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580658" y="4637047"/>
            <a:ext cx="1418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Local </a:t>
            </a:r>
            <a:r>
              <a:rPr lang="en-US" dirty="0" err="1"/>
              <a:t>Govt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777602" y="1736503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National </a:t>
            </a:r>
            <a:r>
              <a:rPr lang="en-US" dirty="0" err="1" smtClean="0"/>
              <a:t>Govt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95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Looking </a:t>
            </a:r>
            <a:r>
              <a:rPr lang="en-US" b="1" dirty="0" smtClean="0"/>
              <a:t>Ahead – CB for Building Institutions.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9485" y="1676400"/>
            <a:ext cx="7396528" cy="4419600"/>
          </a:xfrm>
        </p:spPr>
        <p:txBody>
          <a:bodyPr>
            <a:normAutofit fontScale="92500"/>
          </a:bodyPr>
          <a:lstStyle/>
          <a:p>
            <a:pPr lvl="1"/>
            <a:r>
              <a:rPr lang="en-US" sz="2400" b="1" dirty="0" smtClean="0"/>
              <a:t>CB/Training </a:t>
            </a:r>
            <a:r>
              <a:rPr lang="en-US" sz="2400" b="1" dirty="0"/>
              <a:t>design </a:t>
            </a:r>
            <a:r>
              <a:rPr lang="en-US" sz="2400" dirty="0"/>
              <a:t> </a:t>
            </a:r>
            <a:r>
              <a:rPr lang="en-US" sz="2400" dirty="0" smtClean="0"/>
              <a:t>- </a:t>
            </a:r>
            <a:r>
              <a:rPr lang="en-US" sz="2400" dirty="0"/>
              <a:t>part of Program </a:t>
            </a:r>
            <a:r>
              <a:rPr lang="en-US" sz="2400" dirty="0" smtClean="0"/>
              <a:t>Design</a:t>
            </a:r>
            <a:endParaRPr lang="en-US" sz="2400" dirty="0"/>
          </a:p>
          <a:p>
            <a:pPr lvl="1"/>
            <a:r>
              <a:rPr lang="en-US" sz="2400" b="1" dirty="0"/>
              <a:t>Upfront and continuous investment  </a:t>
            </a:r>
            <a:r>
              <a:rPr lang="en-US" sz="2400" dirty="0" smtClean="0"/>
              <a:t>-Maintain the rigor</a:t>
            </a:r>
            <a:endParaRPr lang="en-US" sz="2400" dirty="0"/>
          </a:p>
          <a:p>
            <a:pPr lvl="1"/>
            <a:r>
              <a:rPr lang="en-US" sz="2400" dirty="0" smtClean="0"/>
              <a:t>Alignment </a:t>
            </a:r>
            <a:r>
              <a:rPr lang="en-US" sz="2400" dirty="0"/>
              <a:t>with </a:t>
            </a:r>
            <a:r>
              <a:rPr lang="en-US" sz="2400" b="1" dirty="0"/>
              <a:t>Organizational/Govt. Systems </a:t>
            </a:r>
            <a:endParaRPr lang="en-US" sz="2400" b="1" dirty="0" smtClean="0"/>
          </a:p>
          <a:p>
            <a:pPr lvl="1"/>
            <a:r>
              <a:rPr lang="en-US" sz="2400" b="1" dirty="0" smtClean="0"/>
              <a:t>Sector </a:t>
            </a:r>
            <a:r>
              <a:rPr lang="en-US" sz="2400" b="1" dirty="0"/>
              <a:t>Coordination </a:t>
            </a:r>
            <a:r>
              <a:rPr lang="en-US" sz="2400" dirty="0"/>
              <a:t>and buy in for collective responses for Local Development. </a:t>
            </a:r>
            <a:endParaRPr lang="en-US" sz="2400" dirty="0" smtClean="0"/>
          </a:p>
          <a:p>
            <a:pPr lvl="1"/>
            <a:r>
              <a:rPr lang="en-US" sz="2400" b="1" dirty="0" smtClean="0"/>
              <a:t>Institutionalization </a:t>
            </a:r>
            <a:r>
              <a:rPr lang="en-US" sz="2400" dirty="0" smtClean="0"/>
              <a:t>– Local reforms &amp; National Policy dialogue. </a:t>
            </a:r>
          </a:p>
          <a:p>
            <a:pPr lvl="1"/>
            <a:r>
              <a:rPr lang="en-US" sz="2400" b="1" dirty="0" smtClean="0"/>
              <a:t>Outcome monitoring</a:t>
            </a:r>
            <a:r>
              <a:rPr lang="en-US" sz="2400" dirty="0" smtClean="0"/>
              <a:t>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85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79485" y="5083969"/>
            <a:ext cx="7396528" cy="56673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Thank You </a:t>
            </a:r>
            <a:br>
              <a:rPr lang="en-US" b="1" dirty="0"/>
            </a:b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idx="1"/>
          </p:nvPr>
        </p:nvSpPr>
        <p:spPr/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485" y="634965"/>
            <a:ext cx="7598721" cy="416563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662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Country Programs in Focus 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996182"/>
              </p:ext>
            </p:extLst>
          </p:nvPr>
        </p:nvGraphicFramePr>
        <p:xfrm>
          <a:off x="1929606" y="1730375"/>
          <a:ext cx="7750968" cy="423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86806" y="2514600"/>
            <a:ext cx="461665" cy="26670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/>
              <a:t>Over 15 years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635206" y="2601912"/>
            <a:ext cx="461665" cy="26670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/>
              <a:t>Less than 5 years 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24806" y="304800"/>
            <a:ext cx="8382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Local CB - Content, Methods &amp; Delivery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43806" y="990600"/>
            <a:ext cx="8610600" cy="5562600"/>
          </a:xfrm>
        </p:spPr>
        <p:txBody>
          <a:bodyPr>
            <a:noAutofit/>
          </a:bodyPr>
          <a:lstStyle/>
          <a:p>
            <a:r>
              <a:rPr lang="en-US" b="1" dirty="0" smtClean="0"/>
              <a:t>Courses</a:t>
            </a:r>
          </a:p>
          <a:p>
            <a:pPr lvl="1"/>
            <a:r>
              <a:rPr lang="en-US" sz="1800" dirty="0" smtClean="0"/>
              <a:t>Basic Course – CDD and OM for all </a:t>
            </a:r>
          </a:p>
          <a:p>
            <a:pPr lvl="1"/>
            <a:r>
              <a:rPr lang="en-US" sz="1800" dirty="0" smtClean="0"/>
              <a:t>Thematic courses – Engineering, Finance, Social Accountability/GHM… for groups </a:t>
            </a:r>
          </a:p>
          <a:p>
            <a:pPr lvl="1"/>
            <a:r>
              <a:rPr lang="en-US" sz="1800" b="1" i="1" dirty="0" smtClean="0">
                <a:solidFill>
                  <a:schemeClr val="accent2"/>
                </a:solidFill>
              </a:rPr>
              <a:t>Tactical Inputs – Coaching/Mentoring, Remedial Courses… targeting gaps</a:t>
            </a:r>
            <a:endParaRPr lang="en-US" sz="1800" b="1" i="1" dirty="0">
              <a:solidFill>
                <a:schemeClr val="accent2"/>
              </a:solidFill>
            </a:endParaRPr>
          </a:p>
          <a:p>
            <a:r>
              <a:rPr lang="en-US" b="1" dirty="0" smtClean="0"/>
              <a:t>Methods</a:t>
            </a:r>
          </a:p>
          <a:p>
            <a:pPr lvl="1"/>
            <a:r>
              <a:rPr lang="en-US" sz="1800" dirty="0" smtClean="0"/>
              <a:t>Adult learning</a:t>
            </a:r>
          </a:p>
          <a:p>
            <a:pPr lvl="1"/>
            <a:r>
              <a:rPr lang="en-US" sz="1800" dirty="0" smtClean="0"/>
              <a:t>Participatory</a:t>
            </a:r>
          </a:p>
          <a:p>
            <a:pPr lvl="1"/>
            <a:r>
              <a:rPr lang="en-US" sz="1800" b="1" i="1" dirty="0" smtClean="0">
                <a:solidFill>
                  <a:schemeClr val="accent2"/>
                </a:solidFill>
              </a:rPr>
              <a:t>Demonstration and practice </a:t>
            </a:r>
          </a:p>
          <a:p>
            <a:r>
              <a:rPr lang="en-US" b="1" dirty="0" smtClean="0"/>
              <a:t>Delivery </a:t>
            </a:r>
          </a:p>
          <a:p>
            <a:pPr lvl="1"/>
            <a:r>
              <a:rPr lang="en-US" sz="1800" dirty="0" smtClean="0"/>
              <a:t>Led by TA with participation of Government Staff</a:t>
            </a:r>
          </a:p>
          <a:p>
            <a:pPr lvl="1"/>
            <a:r>
              <a:rPr lang="en-US" sz="1800" dirty="0" smtClean="0"/>
              <a:t>Engaging service providers (NGO, Government and Private) – More for thematic.</a:t>
            </a:r>
          </a:p>
          <a:p>
            <a:pPr lvl="1"/>
            <a:r>
              <a:rPr lang="en-US" sz="1800" b="1" i="1" dirty="0" smtClean="0">
                <a:solidFill>
                  <a:schemeClr val="accent2"/>
                </a:solidFill>
              </a:rPr>
              <a:t>Alignment with Government Systems – need to take the last mile </a:t>
            </a:r>
            <a:endParaRPr lang="en-US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105036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systems and capacity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5806" y="2133600"/>
            <a:ext cx="7570207" cy="4114800"/>
          </a:xfrm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sz="2400" dirty="0" smtClean="0"/>
              <a:t>Human Resources Implications (size of the organizations and performance management)</a:t>
            </a:r>
          </a:p>
          <a:p>
            <a:r>
              <a:rPr lang="en-US" sz="2400" dirty="0" smtClean="0"/>
              <a:t>Public Finance Management and delivery implications (Banking, fund flow, reporting)</a:t>
            </a:r>
          </a:p>
          <a:p>
            <a:r>
              <a:rPr lang="en-US" sz="2400" dirty="0" smtClean="0"/>
              <a:t>Infrastructure (local capacity building, new way of doing things…knowledge building). </a:t>
            </a:r>
          </a:p>
          <a:p>
            <a:r>
              <a:rPr lang="en-US" sz="2400" dirty="0" smtClean="0"/>
              <a:t>Accountability (Citizen-Government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interface)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6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Organization Change?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638" y="2136707"/>
            <a:ext cx="3331368" cy="376739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606" y="2136707"/>
            <a:ext cx="3836194" cy="376739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424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 2012; Implications for new programs…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defTabSz="914400">
              <a:spcBef>
                <a:spcPts val="0"/>
              </a:spcBef>
              <a:buClrTx/>
              <a:buNone/>
            </a:pPr>
            <a:r>
              <a:rPr lang="en-US" sz="2400" b="1" dirty="0" smtClean="0"/>
              <a:t>“……project </a:t>
            </a:r>
            <a:r>
              <a:rPr lang="en-US" sz="2400" b="1" dirty="0"/>
              <a:t>designers should be clear </a:t>
            </a:r>
            <a:r>
              <a:rPr lang="en-US" sz="2400" b="1" u="sng" dirty="0"/>
              <a:t>what their project objectives are and what can realistically be achieved</a:t>
            </a:r>
            <a:r>
              <a:rPr lang="en-US" sz="2400" b="1" dirty="0"/>
              <a:t>, especially on the governance and social capital </a:t>
            </a:r>
            <a:r>
              <a:rPr lang="en-US" sz="2400" b="1" dirty="0" smtClean="0"/>
              <a:t>front…..” </a:t>
            </a:r>
          </a:p>
          <a:p>
            <a:pPr marL="0" indent="0" defTabSz="914400">
              <a:spcBef>
                <a:spcPts val="0"/>
              </a:spcBef>
              <a:buClrTx/>
              <a:buNone/>
            </a:pPr>
            <a:endParaRPr lang="en-US" sz="2400" b="1" dirty="0" smtClean="0"/>
          </a:p>
          <a:p>
            <a:pPr marL="0" indent="0" defTabSz="914400">
              <a:spcBef>
                <a:spcPts val="0"/>
              </a:spcBef>
              <a:buClrTx/>
              <a:buNone/>
            </a:pPr>
            <a:r>
              <a:rPr lang="en-US" sz="2400" b="1" dirty="0"/>
              <a:t>“Teams should work with the government to develop clearer roadmaps for </a:t>
            </a:r>
            <a:r>
              <a:rPr lang="en-US" sz="2400" b="1" u="sng" dirty="0"/>
              <a:t>institutional and governance reform</a:t>
            </a:r>
            <a:r>
              <a:rPr lang="en-US" sz="2400" b="1" dirty="0"/>
              <a:t>”. </a:t>
            </a:r>
            <a:endParaRPr lang="en-US" sz="2400" b="1" dirty="0" smtClean="0"/>
          </a:p>
          <a:p>
            <a:pPr marL="0" indent="0" defTabSz="914400">
              <a:spcBef>
                <a:spcPts val="0"/>
              </a:spcBef>
              <a:buClrTx/>
              <a:buNone/>
            </a:pPr>
            <a:endParaRPr lang="en-US" sz="2400" b="1" dirty="0" smtClean="0"/>
          </a:p>
          <a:p>
            <a:pPr marL="0" indent="0" defTabSz="914400">
              <a:spcBef>
                <a:spcPts val="0"/>
              </a:spcBef>
              <a:buClrTx/>
              <a:buNone/>
            </a:pPr>
            <a:r>
              <a:rPr lang="en-US" sz="2400" b="1" dirty="0"/>
              <a:t>“…..</a:t>
            </a:r>
            <a:r>
              <a:rPr lang="en-US" sz="2400" b="1" u="sng" dirty="0"/>
              <a:t>institutional sustainability </a:t>
            </a:r>
            <a:r>
              <a:rPr lang="en-US" sz="2400" b="1" dirty="0"/>
              <a:t>is important as well as linkages with government agencies and private sector actors to sustain investments”. </a:t>
            </a:r>
          </a:p>
          <a:p>
            <a:pPr marL="0" indent="0" defTabSz="914400">
              <a:spcBef>
                <a:spcPts val="0"/>
              </a:spcBef>
              <a:buClrTx/>
              <a:buNone/>
            </a:pPr>
            <a:endParaRPr lang="en-US" sz="2400" b="1" dirty="0" smtClean="0"/>
          </a:p>
          <a:p>
            <a:pPr marL="0" indent="0" defTabSz="914400">
              <a:spcBef>
                <a:spcPts val="0"/>
              </a:spcBef>
              <a:buClrTx/>
              <a:buNone/>
            </a:pPr>
            <a:endParaRPr lang="en-US" sz="2400" b="1" dirty="0"/>
          </a:p>
          <a:p>
            <a:pPr marL="0" indent="0" defTabSz="914400">
              <a:spcBef>
                <a:spcPts val="0"/>
              </a:spcBef>
              <a:buClrTx/>
              <a:buNone/>
            </a:pPr>
            <a:endParaRPr lang="en-US" sz="2800" b="1" dirty="0" smtClean="0"/>
          </a:p>
          <a:p>
            <a:pPr marL="0" indent="0" defTabSz="914400">
              <a:spcBef>
                <a:spcPts val="0"/>
              </a:spcBef>
              <a:buClrTx/>
              <a:buNone/>
            </a:pPr>
            <a:endParaRPr lang="en-US" sz="2800" b="1" dirty="0"/>
          </a:p>
          <a:p>
            <a:pPr marL="0" indent="0" defTabSz="914400">
              <a:spcBef>
                <a:spcPts val="0"/>
              </a:spcBef>
              <a:buClr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8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learnt?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Good Practices and Challenges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369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977106" y="1981200"/>
            <a:ext cx="6781800" cy="1371600"/>
          </a:xfrm>
          <a:custGeom>
            <a:avLst/>
            <a:gdLst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3276600">
                <a:moveTo>
                  <a:pt x="0" y="0"/>
                </a:moveTo>
                <a:cubicBezTo>
                  <a:pt x="793338" y="288966"/>
                  <a:pt x="1353127" y="419595"/>
                  <a:pt x="2590800" y="0"/>
                </a:cubicBezTo>
                <a:cubicBezTo>
                  <a:pt x="2389909" y="1139702"/>
                  <a:pt x="2260271" y="1432296"/>
                  <a:pt x="2590800" y="3276600"/>
                </a:cubicBezTo>
                <a:cubicBezTo>
                  <a:pt x="1482766" y="2859974"/>
                  <a:pt x="959592" y="2913413"/>
                  <a:pt x="0" y="3276600"/>
                </a:cubicBezTo>
                <a:cubicBezTo>
                  <a:pt x="257299" y="2187369"/>
                  <a:pt x="418605" y="1283195"/>
                  <a:pt x="0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39106" y="2065020"/>
            <a:ext cx="6019800" cy="10515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47000">
                <a:srgbClr val="E6E6E6"/>
              </a:gs>
              <a:gs pos="96000">
                <a:srgbClr val="7D8496"/>
              </a:gs>
            </a:gsLst>
            <a:lin ang="5400000" scaled="1"/>
            <a:tileRect/>
          </a:gra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Good Practice </a:t>
            </a:r>
            <a:r>
              <a:rPr lang="en-US" b="1" dirty="0" smtClean="0"/>
              <a:t>–Local Capacity Building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>
          <a:xfrm>
            <a:off x="1091406" y="2057400"/>
            <a:ext cx="1866900" cy="1066800"/>
          </a:xfrm>
          <a:custGeom>
            <a:avLst/>
            <a:gdLst>
              <a:gd name="connsiteX0" fmla="*/ 0 w 1828800"/>
              <a:gd name="connsiteY0" fmla="*/ 0 h 1066800"/>
              <a:gd name="connsiteX1" fmla="*/ 1066800 w 1828800"/>
              <a:gd name="connsiteY1" fmla="*/ 0 h 1066800"/>
              <a:gd name="connsiteX2" fmla="*/ 1066800 w 1828800"/>
              <a:gd name="connsiteY2" fmla="*/ 0 h 1066800"/>
              <a:gd name="connsiteX3" fmla="*/ 1524000 w 1828800"/>
              <a:gd name="connsiteY3" fmla="*/ 0 h 1066800"/>
              <a:gd name="connsiteX4" fmla="*/ 1828800 w 1828800"/>
              <a:gd name="connsiteY4" fmla="*/ 0 h 1066800"/>
              <a:gd name="connsiteX5" fmla="*/ 1828800 w 1828800"/>
              <a:gd name="connsiteY5" fmla="*/ 177800 h 1066800"/>
              <a:gd name="connsiteX6" fmla="*/ 2160179 w 1828800"/>
              <a:gd name="connsiteY6" fmla="*/ 285742 h 1066800"/>
              <a:gd name="connsiteX7" fmla="*/ 1828800 w 1828800"/>
              <a:gd name="connsiteY7" fmla="*/ 444500 h 1066800"/>
              <a:gd name="connsiteX8" fmla="*/ 1828800 w 1828800"/>
              <a:gd name="connsiteY8" fmla="*/ 1066800 h 1066800"/>
              <a:gd name="connsiteX9" fmla="*/ 1524000 w 1828800"/>
              <a:gd name="connsiteY9" fmla="*/ 1066800 h 1066800"/>
              <a:gd name="connsiteX10" fmla="*/ 1066800 w 1828800"/>
              <a:gd name="connsiteY10" fmla="*/ 1066800 h 1066800"/>
              <a:gd name="connsiteX11" fmla="*/ 1066800 w 1828800"/>
              <a:gd name="connsiteY11" fmla="*/ 1066800 h 1066800"/>
              <a:gd name="connsiteX12" fmla="*/ 0 w 1828800"/>
              <a:gd name="connsiteY12" fmla="*/ 1066800 h 1066800"/>
              <a:gd name="connsiteX13" fmla="*/ 0 w 1828800"/>
              <a:gd name="connsiteY13" fmla="*/ 444500 h 1066800"/>
              <a:gd name="connsiteX14" fmla="*/ 0 w 1828800"/>
              <a:gd name="connsiteY14" fmla="*/ 177800 h 1066800"/>
              <a:gd name="connsiteX15" fmla="*/ 0 w 1828800"/>
              <a:gd name="connsiteY15" fmla="*/ 177800 h 1066800"/>
              <a:gd name="connsiteX16" fmla="*/ 0 w 1828800"/>
              <a:gd name="connsiteY16" fmla="*/ 0 h 1066800"/>
              <a:gd name="connsiteX0" fmla="*/ 0 w 2160179"/>
              <a:gd name="connsiteY0" fmla="*/ 0 h 1066800"/>
              <a:gd name="connsiteX1" fmla="*/ 1066800 w 2160179"/>
              <a:gd name="connsiteY1" fmla="*/ 0 h 1066800"/>
              <a:gd name="connsiteX2" fmla="*/ 1066800 w 2160179"/>
              <a:gd name="connsiteY2" fmla="*/ 0 h 1066800"/>
              <a:gd name="connsiteX3" fmla="*/ 1524000 w 2160179"/>
              <a:gd name="connsiteY3" fmla="*/ 0 h 1066800"/>
              <a:gd name="connsiteX4" fmla="*/ 1828800 w 2160179"/>
              <a:gd name="connsiteY4" fmla="*/ 0 h 1066800"/>
              <a:gd name="connsiteX5" fmla="*/ 1828800 w 2160179"/>
              <a:gd name="connsiteY5" fmla="*/ 177800 h 1066800"/>
              <a:gd name="connsiteX6" fmla="*/ 2160179 w 2160179"/>
              <a:gd name="connsiteY6" fmla="*/ 285742 h 1066800"/>
              <a:gd name="connsiteX7" fmla="*/ 1828800 w 2160179"/>
              <a:gd name="connsiteY7" fmla="*/ 749300 h 1066800"/>
              <a:gd name="connsiteX8" fmla="*/ 1828800 w 2160179"/>
              <a:gd name="connsiteY8" fmla="*/ 1066800 h 1066800"/>
              <a:gd name="connsiteX9" fmla="*/ 1524000 w 2160179"/>
              <a:gd name="connsiteY9" fmla="*/ 1066800 h 1066800"/>
              <a:gd name="connsiteX10" fmla="*/ 1066800 w 2160179"/>
              <a:gd name="connsiteY10" fmla="*/ 1066800 h 1066800"/>
              <a:gd name="connsiteX11" fmla="*/ 1066800 w 2160179"/>
              <a:gd name="connsiteY11" fmla="*/ 1066800 h 1066800"/>
              <a:gd name="connsiteX12" fmla="*/ 0 w 2160179"/>
              <a:gd name="connsiteY12" fmla="*/ 1066800 h 1066800"/>
              <a:gd name="connsiteX13" fmla="*/ 0 w 2160179"/>
              <a:gd name="connsiteY13" fmla="*/ 444500 h 1066800"/>
              <a:gd name="connsiteX14" fmla="*/ 0 w 2160179"/>
              <a:gd name="connsiteY14" fmla="*/ 177800 h 1066800"/>
              <a:gd name="connsiteX15" fmla="*/ 0 w 2160179"/>
              <a:gd name="connsiteY15" fmla="*/ 177800 h 1066800"/>
              <a:gd name="connsiteX16" fmla="*/ 0 w 2160179"/>
              <a:gd name="connsiteY16" fmla="*/ 0 h 1066800"/>
              <a:gd name="connsiteX0" fmla="*/ 0 w 2160179"/>
              <a:gd name="connsiteY0" fmla="*/ 0 h 1066800"/>
              <a:gd name="connsiteX1" fmla="*/ 1066800 w 2160179"/>
              <a:gd name="connsiteY1" fmla="*/ 0 h 1066800"/>
              <a:gd name="connsiteX2" fmla="*/ 1066800 w 2160179"/>
              <a:gd name="connsiteY2" fmla="*/ 0 h 1066800"/>
              <a:gd name="connsiteX3" fmla="*/ 1524000 w 2160179"/>
              <a:gd name="connsiteY3" fmla="*/ 0 h 1066800"/>
              <a:gd name="connsiteX4" fmla="*/ 1828800 w 2160179"/>
              <a:gd name="connsiteY4" fmla="*/ 0 h 1066800"/>
              <a:gd name="connsiteX5" fmla="*/ 1828800 w 2160179"/>
              <a:gd name="connsiteY5" fmla="*/ 177800 h 1066800"/>
              <a:gd name="connsiteX6" fmla="*/ 2160179 w 2160179"/>
              <a:gd name="connsiteY6" fmla="*/ 514342 h 1066800"/>
              <a:gd name="connsiteX7" fmla="*/ 1828800 w 2160179"/>
              <a:gd name="connsiteY7" fmla="*/ 749300 h 1066800"/>
              <a:gd name="connsiteX8" fmla="*/ 1828800 w 2160179"/>
              <a:gd name="connsiteY8" fmla="*/ 1066800 h 1066800"/>
              <a:gd name="connsiteX9" fmla="*/ 1524000 w 2160179"/>
              <a:gd name="connsiteY9" fmla="*/ 1066800 h 1066800"/>
              <a:gd name="connsiteX10" fmla="*/ 1066800 w 2160179"/>
              <a:gd name="connsiteY10" fmla="*/ 1066800 h 1066800"/>
              <a:gd name="connsiteX11" fmla="*/ 1066800 w 2160179"/>
              <a:gd name="connsiteY11" fmla="*/ 1066800 h 1066800"/>
              <a:gd name="connsiteX12" fmla="*/ 0 w 2160179"/>
              <a:gd name="connsiteY12" fmla="*/ 1066800 h 1066800"/>
              <a:gd name="connsiteX13" fmla="*/ 0 w 2160179"/>
              <a:gd name="connsiteY13" fmla="*/ 444500 h 1066800"/>
              <a:gd name="connsiteX14" fmla="*/ 0 w 2160179"/>
              <a:gd name="connsiteY14" fmla="*/ 177800 h 1066800"/>
              <a:gd name="connsiteX15" fmla="*/ 0 w 2160179"/>
              <a:gd name="connsiteY15" fmla="*/ 177800 h 1066800"/>
              <a:gd name="connsiteX16" fmla="*/ 0 w 2160179"/>
              <a:gd name="connsiteY16" fmla="*/ 0 h 1066800"/>
              <a:gd name="connsiteX0" fmla="*/ 0 w 1997147"/>
              <a:gd name="connsiteY0" fmla="*/ 0 h 1066800"/>
              <a:gd name="connsiteX1" fmla="*/ 1066800 w 1997147"/>
              <a:gd name="connsiteY1" fmla="*/ 0 h 1066800"/>
              <a:gd name="connsiteX2" fmla="*/ 1066800 w 1997147"/>
              <a:gd name="connsiteY2" fmla="*/ 0 h 1066800"/>
              <a:gd name="connsiteX3" fmla="*/ 1524000 w 1997147"/>
              <a:gd name="connsiteY3" fmla="*/ 0 h 1066800"/>
              <a:gd name="connsiteX4" fmla="*/ 1828800 w 1997147"/>
              <a:gd name="connsiteY4" fmla="*/ 0 h 1066800"/>
              <a:gd name="connsiteX5" fmla="*/ 1828800 w 1997147"/>
              <a:gd name="connsiteY5" fmla="*/ 177800 h 1066800"/>
              <a:gd name="connsiteX6" fmla="*/ 1997147 w 1997147"/>
              <a:gd name="connsiteY6" fmla="*/ 514342 h 1066800"/>
              <a:gd name="connsiteX7" fmla="*/ 1828800 w 1997147"/>
              <a:gd name="connsiteY7" fmla="*/ 749300 h 1066800"/>
              <a:gd name="connsiteX8" fmla="*/ 1828800 w 1997147"/>
              <a:gd name="connsiteY8" fmla="*/ 1066800 h 1066800"/>
              <a:gd name="connsiteX9" fmla="*/ 1524000 w 1997147"/>
              <a:gd name="connsiteY9" fmla="*/ 1066800 h 1066800"/>
              <a:gd name="connsiteX10" fmla="*/ 1066800 w 1997147"/>
              <a:gd name="connsiteY10" fmla="*/ 1066800 h 1066800"/>
              <a:gd name="connsiteX11" fmla="*/ 1066800 w 1997147"/>
              <a:gd name="connsiteY11" fmla="*/ 1066800 h 1066800"/>
              <a:gd name="connsiteX12" fmla="*/ 0 w 1997147"/>
              <a:gd name="connsiteY12" fmla="*/ 1066800 h 1066800"/>
              <a:gd name="connsiteX13" fmla="*/ 0 w 1997147"/>
              <a:gd name="connsiteY13" fmla="*/ 444500 h 1066800"/>
              <a:gd name="connsiteX14" fmla="*/ 0 w 1997147"/>
              <a:gd name="connsiteY14" fmla="*/ 177800 h 1066800"/>
              <a:gd name="connsiteX15" fmla="*/ 0 w 1997147"/>
              <a:gd name="connsiteY15" fmla="*/ 177800 h 1066800"/>
              <a:gd name="connsiteX16" fmla="*/ 0 w 1997147"/>
              <a:gd name="connsiteY16" fmla="*/ 0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97147" h="1066800">
                <a:moveTo>
                  <a:pt x="0" y="0"/>
                </a:moveTo>
                <a:lnTo>
                  <a:pt x="1066800" y="0"/>
                </a:lnTo>
                <a:lnTo>
                  <a:pt x="1066800" y="0"/>
                </a:lnTo>
                <a:lnTo>
                  <a:pt x="1524000" y="0"/>
                </a:lnTo>
                <a:lnTo>
                  <a:pt x="1828800" y="0"/>
                </a:lnTo>
                <a:lnTo>
                  <a:pt x="1828800" y="177800"/>
                </a:lnTo>
                <a:lnTo>
                  <a:pt x="1997147" y="514342"/>
                </a:lnTo>
                <a:lnTo>
                  <a:pt x="1828800" y="749300"/>
                </a:lnTo>
                <a:lnTo>
                  <a:pt x="1828800" y="1066800"/>
                </a:lnTo>
                <a:lnTo>
                  <a:pt x="1524000" y="1066800"/>
                </a:lnTo>
                <a:lnTo>
                  <a:pt x="1066800" y="1066800"/>
                </a:lnTo>
                <a:lnTo>
                  <a:pt x="1066800" y="1066800"/>
                </a:lnTo>
                <a:lnTo>
                  <a:pt x="0" y="1066800"/>
                </a:lnTo>
                <a:lnTo>
                  <a:pt x="0" y="444500"/>
                </a:lnTo>
                <a:lnTo>
                  <a:pt x="0" y="177800"/>
                </a:lnTo>
                <a:lnTo>
                  <a:pt x="0" y="177800"/>
                </a:lnTo>
                <a:lnTo>
                  <a:pt x="0" y="0"/>
                </a:lnTo>
                <a:close/>
              </a:path>
            </a:pathLst>
          </a:custGeom>
          <a:solidFill>
            <a:srgbClr val="22497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50773" y="2129135"/>
            <a:ext cx="6495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10706" y="2133601"/>
            <a:ext cx="449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 dedicated training Team with TA support (Quality and locally tested </a:t>
            </a:r>
            <a:r>
              <a:rPr lang="en-US" sz="2200" dirty="0" smtClean="0"/>
              <a:t>materials).</a:t>
            </a:r>
            <a:endParaRPr lang="en-US" sz="2200" dirty="0"/>
          </a:p>
        </p:txBody>
      </p:sp>
      <p:sp>
        <p:nvSpPr>
          <p:cNvPr id="9" name="Freeform 8"/>
          <p:cNvSpPr/>
          <p:nvPr/>
        </p:nvSpPr>
        <p:spPr>
          <a:xfrm>
            <a:off x="1624806" y="3352800"/>
            <a:ext cx="6781800" cy="1371600"/>
          </a:xfrm>
          <a:custGeom>
            <a:avLst/>
            <a:gdLst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3276600">
                <a:moveTo>
                  <a:pt x="0" y="0"/>
                </a:moveTo>
                <a:cubicBezTo>
                  <a:pt x="793338" y="288966"/>
                  <a:pt x="1353127" y="419595"/>
                  <a:pt x="2590800" y="0"/>
                </a:cubicBezTo>
                <a:cubicBezTo>
                  <a:pt x="2389909" y="1139702"/>
                  <a:pt x="2260271" y="1432296"/>
                  <a:pt x="2590800" y="3276600"/>
                </a:cubicBezTo>
                <a:cubicBezTo>
                  <a:pt x="1482766" y="2859974"/>
                  <a:pt x="959592" y="2913413"/>
                  <a:pt x="0" y="3276600"/>
                </a:cubicBezTo>
                <a:cubicBezTo>
                  <a:pt x="257299" y="2187369"/>
                  <a:pt x="418605" y="1283195"/>
                  <a:pt x="0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386806" y="3436619"/>
            <a:ext cx="6019800" cy="1130915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47000">
                <a:srgbClr val="E6E6E6"/>
              </a:gs>
              <a:gs pos="96000">
                <a:srgbClr val="7D8496"/>
              </a:gs>
            </a:gsLst>
            <a:lin ang="5400000" scaled="1"/>
          </a:gra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739106" y="3429000"/>
            <a:ext cx="1866900" cy="1143000"/>
          </a:xfrm>
          <a:custGeom>
            <a:avLst/>
            <a:gdLst>
              <a:gd name="connsiteX0" fmla="*/ 0 w 1828800"/>
              <a:gd name="connsiteY0" fmla="*/ 0 h 1066800"/>
              <a:gd name="connsiteX1" fmla="*/ 1066800 w 1828800"/>
              <a:gd name="connsiteY1" fmla="*/ 0 h 1066800"/>
              <a:gd name="connsiteX2" fmla="*/ 1066800 w 1828800"/>
              <a:gd name="connsiteY2" fmla="*/ 0 h 1066800"/>
              <a:gd name="connsiteX3" fmla="*/ 1524000 w 1828800"/>
              <a:gd name="connsiteY3" fmla="*/ 0 h 1066800"/>
              <a:gd name="connsiteX4" fmla="*/ 1828800 w 1828800"/>
              <a:gd name="connsiteY4" fmla="*/ 0 h 1066800"/>
              <a:gd name="connsiteX5" fmla="*/ 1828800 w 1828800"/>
              <a:gd name="connsiteY5" fmla="*/ 177800 h 1066800"/>
              <a:gd name="connsiteX6" fmla="*/ 2160179 w 1828800"/>
              <a:gd name="connsiteY6" fmla="*/ 285742 h 1066800"/>
              <a:gd name="connsiteX7" fmla="*/ 1828800 w 1828800"/>
              <a:gd name="connsiteY7" fmla="*/ 444500 h 1066800"/>
              <a:gd name="connsiteX8" fmla="*/ 1828800 w 1828800"/>
              <a:gd name="connsiteY8" fmla="*/ 1066800 h 1066800"/>
              <a:gd name="connsiteX9" fmla="*/ 1524000 w 1828800"/>
              <a:gd name="connsiteY9" fmla="*/ 1066800 h 1066800"/>
              <a:gd name="connsiteX10" fmla="*/ 1066800 w 1828800"/>
              <a:gd name="connsiteY10" fmla="*/ 1066800 h 1066800"/>
              <a:gd name="connsiteX11" fmla="*/ 1066800 w 1828800"/>
              <a:gd name="connsiteY11" fmla="*/ 1066800 h 1066800"/>
              <a:gd name="connsiteX12" fmla="*/ 0 w 1828800"/>
              <a:gd name="connsiteY12" fmla="*/ 1066800 h 1066800"/>
              <a:gd name="connsiteX13" fmla="*/ 0 w 1828800"/>
              <a:gd name="connsiteY13" fmla="*/ 444500 h 1066800"/>
              <a:gd name="connsiteX14" fmla="*/ 0 w 1828800"/>
              <a:gd name="connsiteY14" fmla="*/ 177800 h 1066800"/>
              <a:gd name="connsiteX15" fmla="*/ 0 w 1828800"/>
              <a:gd name="connsiteY15" fmla="*/ 177800 h 1066800"/>
              <a:gd name="connsiteX16" fmla="*/ 0 w 1828800"/>
              <a:gd name="connsiteY16" fmla="*/ 0 h 1066800"/>
              <a:gd name="connsiteX0" fmla="*/ 0 w 2160179"/>
              <a:gd name="connsiteY0" fmla="*/ 0 h 1066800"/>
              <a:gd name="connsiteX1" fmla="*/ 1066800 w 2160179"/>
              <a:gd name="connsiteY1" fmla="*/ 0 h 1066800"/>
              <a:gd name="connsiteX2" fmla="*/ 1066800 w 2160179"/>
              <a:gd name="connsiteY2" fmla="*/ 0 h 1066800"/>
              <a:gd name="connsiteX3" fmla="*/ 1524000 w 2160179"/>
              <a:gd name="connsiteY3" fmla="*/ 0 h 1066800"/>
              <a:gd name="connsiteX4" fmla="*/ 1828800 w 2160179"/>
              <a:gd name="connsiteY4" fmla="*/ 0 h 1066800"/>
              <a:gd name="connsiteX5" fmla="*/ 1828800 w 2160179"/>
              <a:gd name="connsiteY5" fmla="*/ 177800 h 1066800"/>
              <a:gd name="connsiteX6" fmla="*/ 2160179 w 2160179"/>
              <a:gd name="connsiteY6" fmla="*/ 285742 h 1066800"/>
              <a:gd name="connsiteX7" fmla="*/ 1828800 w 2160179"/>
              <a:gd name="connsiteY7" fmla="*/ 749300 h 1066800"/>
              <a:gd name="connsiteX8" fmla="*/ 1828800 w 2160179"/>
              <a:gd name="connsiteY8" fmla="*/ 1066800 h 1066800"/>
              <a:gd name="connsiteX9" fmla="*/ 1524000 w 2160179"/>
              <a:gd name="connsiteY9" fmla="*/ 1066800 h 1066800"/>
              <a:gd name="connsiteX10" fmla="*/ 1066800 w 2160179"/>
              <a:gd name="connsiteY10" fmla="*/ 1066800 h 1066800"/>
              <a:gd name="connsiteX11" fmla="*/ 1066800 w 2160179"/>
              <a:gd name="connsiteY11" fmla="*/ 1066800 h 1066800"/>
              <a:gd name="connsiteX12" fmla="*/ 0 w 2160179"/>
              <a:gd name="connsiteY12" fmla="*/ 1066800 h 1066800"/>
              <a:gd name="connsiteX13" fmla="*/ 0 w 2160179"/>
              <a:gd name="connsiteY13" fmla="*/ 444500 h 1066800"/>
              <a:gd name="connsiteX14" fmla="*/ 0 w 2160179"/>
              <a:gd name="connsiteY14" fmla="*/ 177800 h 1066800"/>
              <a:gd name="connsiteX15" fmla="*/ 0 w 2160179"/>
              <a:gd name="connsiteY15" fmla="*/ 177800 h 1066800"/>
              <a:gd name="connsiteX16" fmla="*/ 0 w 2160179"/>
              <a:gd name="connsiteY16" fmla="*/ 0 h 1066800"/>
              <a:gd name="connsiteX0" fmla="*/ 0 w 2160179"/>
              <a:gd name="connsiteY0" fmla="*/ 0 h 1066800"/>
              <a:gd name="connsiteX1" fmla="*/ 1066800 w 2160179"/>
              <a:gd name="connsiteY1" fmla="*/ 0 h 1066800"/>
              <a:gd name="connsiteX2" fmla="*/ 1066800 w 2160179"/>
              <a:gd name="connsiteY2" fmla="*/ 0 h 1066800"/>
              <a:gd name="connsiteX3" fmla="*/ 1524000 w 2160179"/>
              <a:gd name="connsiteY3" fmla="*/ 0 h 1066800"/>
              <a:gd name="connsiteX4" fmla="*/ 1828800 w 2160179"/>
              <a:gd name="connsiteY4" fmla="*/ 0 h 1066800"/>
              <a:gd name="connsiteX5" fmla="*/ 1828800 w 2160179"/>
              <a:gd name="connsiteY5" fmla="*/ 177800 h 1066800"/>
              <a:gd name="connsiteX6" fmla="*/ 2160179 w 2160179"/>
              <a:gd name="connsiteY6" fmla="*/ 514342 h 1066800"/>
              <a:gd name="connsiteX7" fmla="*/ 1828800 w 2160179"/>
              <a:gd name="connsiteY7" fmla="*/ 749300 h 1066800"/>
              <a:gd name="connsiteX8" fmla="*/ 1828800 w 2160179"/>
              <a:gd name="connsiteY8" fmla="*/ 1066800 h 1066800"/>
              <a:gd name="connsiteX9" fmla="*/ 1524000 w 2160179"/>
              <a:gd name="connsiteY9" fmla="*/ 1066800 h 1066800"/>
              <a:gd name="connsiteX10" fmla="*/ 1066800 w 2160179"/>
              <a:gd name="connsiteY10" fmla="*/ 1066800 h 1066800"/>
              <a:gd name="connsiteX11" fmla="*/ 1066800 w 2160179"/>
              <a:gd name="connsiteY11" fmla="*/ 1066800 h 1066800"/>
              <a:gd name="connsiteX12" fmla="*/ 0 w 2160179"/>
              <a:gd name="connsiteY12" fmla="*/ 1066800 h 1066800"/>
              <a:gd name="connsiteX13" fmla="*/ 0 w 2160179"/>
              <a:gd name="connsiteY13" fmla="*/ 444500 h 1066800"/>
              <a:gd name="connsiteX14" fmla="*/ 0 w 2160179"/>
              <a:gd name="connsiteY14" fmla="*/ 177800 h 1066800"/>
              <a:gd name="connsiteX15" fmla="*/ 0 w 2160179"/>
              <a:gd name="connsiteY15" fmla="*/ 177800 h 1066800"/>
              <a:gd name="connsiteX16" fmla="*/ 0 w 2160179"/>
              <a:gd name="connsiteY16" fmla="*/ 0 h 1066800"/>
              <a:gd name="connsiteX0" fmla="*/ 0 w 1997147"/>
              <a:gd name="connsiteY0" fmla="*/ 0 h 1066800"/>
              <a:gd name="connsiteX1" fmla="*/ 1066800 w 1997147"/>
              <a:gd name="connsiteY1" fmla="*/ 0 h 1066800"/>
              <a:gd name="connsiteX2" fmla="*/ 1066800 w 1997147"/>
              <a:gd name="connsiteY2" fmla="*/ 0 h 1066800"/>
              <a:gd name="connsiteX3" fmla="*/ 1524000 w 1997147"/>
              <a:gd name="connsiteY3" fmla="*/ 0 h 1066800"/>
              <a:gd name="connsiteX4" fmla="*/ 1828800 w 1997147"/>
              <a:gd name="connsiteY4" fmla="*/ 0 h 1066800"/>
              <a:gd name="connsiteX5" fmla="*/ 1828800 w 1997147"/>
              <a:gd name="connsiteY5" fmla="*/ 177800 h 1066800"/>
              <a:gd name="connsiteX6" fmla="*/ 1997147 w 1997147"/>
              <a:gd name="connsiteY6" fmla="*/ 514342 h 1066800"/>
              <a:gd name="connsiteX7" fmla="*/ 1828800 w 1997147"/>
              <a:gd name="connsiteY7" fmla="*/ 749300 h 1066800"/>
              <a:gd name="connsiteX8" fmla="*/ 1828800 w 1997147"/>
              <a:gd name="connsiteY8" fmla="*/ 1066800 h 1066800"/>
              <a:gd name="connsiteX9" fmla="*/ 1524000 w 1997147"/>
              <a:gd name="connsiteY9" fmla="*/ 1066800 h 1066800"/>
              <a:gd name="connsiteX10" fmla="*/ 1066800 w 1997147"/>
              <a:gd name="connsiteY10" fmla="*/ 1066800 h 1066800"/>
              <a:gd name="connsiteX11" fmla="*/ 1066800 w 1997147"/>
              <a:gd name="connsiteY11" fmla="*/ 1066800 h 1066800"/>
              <a:gd name="connsiteX12" fmla="*/ 0 w 1997147"/>
              <a:gd name="connsiteY12" fmla="*/ 1066800 h 1066800"/>
              <a:gd name="connsiteX13" fmla="*/ 0 w 1997147"/>
              <a:gd name="connsiteY13" fmla="*/ 444500 h 1066800"/>
              <a:gd name="connsiteX14" fmla="*/ 0 w 1997147"/>
              <a:gd name="connsiteY14" fmla="*/ 177800 h 1066800"/>
              <a:gd name="connsiteX15" fmla="*/ 0 w 1997147"/>
              <a:gd name="connsiteY15" fmla="*/ 177800 h 1066800"/>
              <a:gd name="connsiteX16" fmla="*/ 0 w 1997147"/>
              <a:gd name="connsiteY16" fmla="*/ 0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97147" h="1066800">
                <a:moveTo>
                  <a:pt x="0" y="0"/>
                </a:moveTo>
                <a:lnTo>
                  <a:pt x="1066800" y="0"/>
                </a:lnTo>
                <a:lnTo>
                  <a:pt x="1066800" y="0"/>
                </a:lnTo>
                <a:lnTo>
                  <a:pt x="1524000" y="0"/>
                </a:lnTo>
                <a:lnTo>
                  <a:pt x="1828800" y="0"/>
                </a:lnTo>
                <a:lnTo>
                  <a:pt x="1828800" y="177800"/>
                </a:lnTo>
                <a:lnTo>
                  <a:pt x="1997147" y="514342"/>
                </a:lnTo>
                <a:lnTo>
                  <a:pt x="1828800" y="749300"/>
                </a:lnTo>
                <a:lnTo>
                  <a:pt x="1828800" y="1066800"/>
                </a:lnTo>
                <a:lnTo>
                  <a:pt x="1524000" y="1066800"/>
                </a:lnTo>
                <a:lnTo>
                  <a:pt x="1066800" y="1066800"/>
                </a:lnTo>
                <a:lnTo>
                  <a:pt x="1066800" y="1066800"/>
                </a:lnTo>
                <a:lnTo>
                  <a:pt x="0" y="1066800"/>
                </a:lnTo>
                <a:lnTo>
                  <a:pt x="0" y="444500"/>
                </a:lnTo>
                <a:lnTo>
                  <a:pt x="0" y="177800"/>
                </a:lnTo>
                <a:lnTo>
                  <a:pt x="0" y="1778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98473" y="3500735"/>
            <a:ext cx="6367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hlinkClick r:id="" action="ppaction://hlinkshowjump?jump=nextslide"/>
              </a:rPr>
              <a:t>B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58406" y="3505201"/>
            <a:ext cx="449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Involvement </a:t>
            </a:r>
            <a:r>
              <a:rPr lang="en-US" sz="2200" dirty="0"/>
              <a:t>of relevant actors/field practitioners &amp; partners from the beginning.</a:t>
            </a:r>
          </a:p>
        </p:txBody>
      </p:sp>
      <p:sp>
        <p:nvSpPr>
          <p:cNvPr id="15" name="Freeform 14"/>
          <p:cNvSpPr/>
          <p:nvPr/>
        </p:nvSpPr>
        <p:spPr>
          <a:xfrm>
            <a:off x="2386806" y="4800600"/>
            <a:ext cx="6781800" cy="1371600"/>
          </a:xfrm>
          <a:custGeom>
            <a:avLst/>
            <a:gdLst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  <a:gd name="connsiteX0" fmla="*/ 0 w 2590800"/>
              <a:gd name="connsiteY0" fmla="*/ 0 h 3276600"/>
              <a:gd name="connsiteX1" fmla="*/ 2590800 w 2590800"/>
              <a:gd name="connsiteY1" fmla="*/ 0 h 3276600"/>
              <a:gd name="connsiteX2" fmla="*/ 2590800 w 2590800"/>
              <a:gd name="connsiteY2" fmla="*/ 3276600 h 3276600"/>
              <a:gd name="connsiteX3" fmla="*/ 0 w 2590800"/>
              <a:gd name="connsiteY3" fmla="*/ 3276600 h 3276600"/>
              <a:gd name="connsiteX4" fmla="*/ 0 w 2590800"/>
              <a:gd name="connsiteY4" fmla="*/ 0 h 327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3276600">
                <a:moveTo>
                  <a:pt x="0" y="0"/>
                </a:moveTo>
                <a:cubicBezTo>
                  <a:pt x="793338" y="288966"/>
                  <a:pt x="1353127" y="419595"/>
                  <a:pt x="2590800" y="0"/>
                </a:cubicBezTo>
                <a:cubicBezTo>
                  <a:pt x="2389909" y="1139702"/>
                  <a:pt x="2260271" y="1432296"/>
                  <a:pt x="2590800" y="3276600"/>
                </a:cubicBezTo>
                <a:cubicBezTo>
                  <a:pt x="1482766" y="2859974"/>
                  <a:pt x="959592" y="2913413"/>
                  <a:pt x="0" y="3276600"/>
                </a:cubicBezTo>
                <a:cubicBezTo>
                  <a:pt x="257299" y="2187369"/>
                  <a:pt x="418605" y="1283195"/>
                  <a:pt x="0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3148806" y="4884420"/>
            <a:ext cx="6019800" cy="1051560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47000">
                <a:srgbClr val="E6E6E6"/>
              </a:gs>
              <a:gs pos="96000">
                <a:srgbClr val="7D8496"/>
              </a:gs>
            </a:gsLst>
            <a:lin ang="5400000" scaled="1"/>
          </a:gra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501106" y="4876800"/>
            <a:ext cx="1866900" cy="1066800"/>
          </a:xfrm>
          <a:custGeom>
            <a:avLst/>
            <a:gdLst>
              <a:gd name="connsiteX0" fmla="*/ 0 w 1828800"/>
              <a:gd name="connsiteY0" fmla="*/ 0 h 1066800"/>
              <a:gd name="connsiteX1" fmla="*/ 1066800 w 1828800"/>
              <a:gd name="connsiteY1" fmla="*/ 0 h 1066800"/>
              <a:gd name="connsiteX2" fmla="*/ 1066800 w 1828800"/>
              <a:gd name="connsiteY2" fmla="*/ 0 h 1066800"/>
              <a:gd name="connsiteX3" fmla="*/ 1524000 w 1828800"/>
              <a:gd name="connsiteY3" fmla="*/ 0 h 1066800"/>
              <a:gd name="connsiteX4" fmla="*/ 1828800 w 1828800"/>
              <a:gd name="connsiteY4" fmla="*/ 0 h 1066800"/>
              <a:gd name="connsiteX5" fmla="*/ 1828800 w 1828800"/>
              <a:gd name="connsiteY5" fmla="*/ 177800 h 1066800"/>
              <a:gd name="connsiteX6" fmla="*/ 2160179 w 1828800"/>
              <a:gd name="connsiteY6" fmla="*/ 285742 h 1066800"/>
              <a:gd name="connsiteX7" fmla="*/ 1828800 w 1828800"/>
              <a:gd name="connsiteY7" fmla="*/ 444500 h 1066800"/>
              <a:gd name="connsiteX8" fmla="*/ 1828800 w 1828800"/>
              <a:gd name="connsiteY8" fmla="*/ 1066800 h 1066800"/>
              <a:gd name="connsiteX9" fmla="*/ 1524000 w 1828800"/>
              <a:gd name="connsiteY9" fmla="*/ 1066800 h 1066800"/>
              <a:gd name="connsiteX10" fmla="*/ 1066800 w 1828800"/>
              <a:gd name="connsiteY10" fmla="*/ 1066800 h 1066800"/>
              <a:gd name="connsiteX11" fmla="*/ 1066800 w 1828800"/>
              <a:gd name="connsiteY11" fmla="*/ 1066800 h 1066800"/>
              <a:gd name="connsiteX12" fmla="*/ 0 w 1828800"/>
              <a:gd name="connsiteY12" fmla="*/ 1066800 h 1066800"/>
              <a:gd name="connsiteX13" fmla="*/ 0 w 1828800"/>
              <a:gd name="connsiteY13" fmla="*/ 444500 h 1066800"/>
              <a:gd name="connsiteX14" fmla="*/ 0 w 1828800"/>
              <a:gd name="connsiteY14" fmla="*/ 177800 h 1066800"/>
              <a:gd name="connsiteX15" fmla="*/ 0 w 1828800"/>
              <a:gd name="connsiteY15" fmla="*/ 177800 h 1066800"/>
              <a:gd name="connsiteX16" fmla="*/ 0 w 1828800"/>
              <a:gd name="connsiteY16" fmla="*/ 0 h 1066800"/>
              <a:gd name="connsiteX0" fmla="*/ 0 w 2160179"/>
              <a:gd name="connsiteY0" fmla="*/ 0 h 1066800"/>
              <a:gd name="connsiteX1" fmla="*/ 1066800 w 2160179"/>
              <a:gd name="connsiteY1" fmla="*/ 0 h 1066800"/>
              <a:gd name="connsiteX2" fmla="*/ 1066800 w 2160179"/>
              <a:gd name="connsiteY2" fmla="*/ 0 h 1066800"/>
              <a:gd name="connsiteX3" fmla="*/ 1524000 w 2160179"/>
              <a:gd name="connsiteY3" fmla="*/ 0 h 1066800"/>
              <a:gd name="connsiteX4" fmla="*/ 1828800 w 2160179"/>
              <a:gd name="connsiteY4" fmla="*/ 0 h 1066800"/>
              <a:gd name="connsiteX5" fmla="*/ 1828800 w 2160179"/>
              <a:gd name="connsiteY5" fmla="*/ 177800 h 1066800"/>
              <a:gd name="connsiteX6" fmla="*/ 2160179 w 2160179"/>
              <a:gd name="connsiteY6" fmla="*/ 285742 h 1066800"/>
              <a:gd name="connsiteX7" fmla="*/ 1828800 w 2160179"/>
              <a:gd name="connsiteY7" fmla="*/ 749300 h 1066800"/>
              <a:gd name="connsiteX8" fmla="*/ 1828800 w 2160179"/>
              <a:gd name="connsiteY8" fmla="*/ 1066800 h 1066800"/>
              <a:gd name="connsiteX9" fmla="*/ 1524000 w 2160179"/>
              <a:gd name="connsiteY9" fmla="*/ 1066800 h 1066800"/>
              <a:gd name="connsiteX10" fmla="*/ 1066800 w 2160179"/>
              <a:gd name="connsiteY10" fmla="*/ 1066800 h 1066800"/>
              <a:gd name="connsiteX11" fmla="*/ 1066800 w 2160179"/>
              <a:gd name="connsiteY11" fmla="*/ 1066800 h 1066800"/>
              <a:gd name="connsiteX12" fmla="*/ 0 w 2160179"/>
              <a:gd name="connsiteY12" fmla="*/ 1066800 h 1066800"/>
              <a:gd name="connsiteX13" fmla="*/ 0 w 2160179"/>
              <a:gd name="connsiteY13" fmla="*/ 444500 h 1066800"/>
              <a:gd name="connsiteX14" fmla="*/ 0 w 2160179"/>
              <a:gd name="connsiteY14" fmla="*/ 177800 h 1066800"/>
              <a:gd name="connsiteX15" fmla="*/ 0 w 2160179"/>
              <a:gd name="connsiteY15" fmla="*/ 177800 h 1066800"/>
              <a:gd name="connsiteX16" fmla="*/ 0 w 2160179"/>
              <a:gd name="connsiteY16" fmla="*/ 0 h 1066800"/>
              <a:gd name="connsiteX0" fmla="*/ 0 w 2160179"/>
              <a:gd name="connsiteY0" fmla="*/ 0 h 1066800"/>
              <a:gd name="connsiteX1" fmla="*/ 1066800 w 2160179"/>
              <a:gd name="connsiteY1" fmla="*/ 0 h 1066800"/>
              <a:gd name="connsiteX2" fmla="*/ 1066800 w 2160179"/>
              <a:gd name="connsiteY2" fmla="*/ 0 h 1066800"/>
              <a:gd name="connsiteX3" fmla="*/ 1524000 w 2160179"/>
              <a:gd name="connsiteY3" fmla="*/ 0 h 1066800"/>
              <a:gd name="connsiteX4" fmla="*/ 1828800 w 2160179"/>
              <a:gd name="connsiteY4" fmla="*/ 0 h 1066800"/>
              <a:gd name="connsiteX5" fmla="*/ 1828800 w 2160179"/>
              <a:gd name="connsiteY5" fmla="*/ 177800 h 1066800"/>
              <a:gd name="connsiteX6" fmla="*/ 2160179 w 2160179"/>
              <a:gd name="connsiteY6" fmla="*/ 514342 h 1066800"/>
              <a:gd name="connsiteX7" fmla="*/ 1828800 w 2160179"/>
              <a:gd name="connsiteY7" fmla="*/ 749300 h 1066800"/>
              <a:gd name="connsiteX8" fmla="*/ 1828800 w 2160179"/>
              <a:gd name="connsiteY8" fmla="*/ 1066800 h 1066800"/>
              <a:gd name="connsiteX9" fmla="*/ 1524000 w 2160179"/>
              <a:gd name="connsiteY9" fmla="*/ 1066800 h 1066800"/>
              <a:gd name="connsiteX10" fmla="*/ 1066800 w 2160179"/>
              <a:gd name="connsiteY10" fmla="*/ 1066800 h 1066800"/>
              <a:gd name="connsiteX11" fmla="*/ 1066800 w 2160179"/>
              <a:gd name="connsiteY11" fmla="*/ 1066800 h 1066800"/>
              <a:gd name="connsiteX12" fmla="*/ 0 w 2160179"/>
              <a:gd name="connsiteY12" fmla="*/ 1066800 h 1066800"/>
              <a:gd name="connsiteX13" fmla="*/ 0 w 2160179"/>
              <a:gd name="connsiteY13" fmla="*/ 444500 h 1066800"/>
              <a:gd name="connsiteX14" fmla="*/ 0 w 2160179"/>
              <a:gd name="connsiteY14" fmla="*/ 177800 h 1066800"/>
              <a:gd name="connsiteX15" fmla="*/ 0 w 2160179"/>
              <a:gd name="connsiteY15" fmla="*/ 177800 h 1066800"/>
              <a:gd name="connsiteX16" fmla="*/ 0 w 2160179"/>
              <a:gd name="connsiteY16" fmla="*/ 0 h 1066800"/>
              <a:gd name="connsiteX0" fmla="*/ 0 w 1997147"/>
              <a:gd name="connsiteY0" fmla="*/ 0 h 1066800"/>
              <a:gd name="connsiteX1" fmla="*/ 1066800 w 1997147"/>
              <a:gd name="connsiteY1" fmla="*/ 0 h 1066800"/>
              <a:gd name="connsiteX2" fmla="*/ 1066800 w 1997147"/>
              <a:gd name="connsiteY2" fmla="*/ 0 h 1066800"/>
              <a:gd name="connsiteX3" fmla="*/ 1524000 w 1997147"/>
              <a:gd name="connsiteY3" fmla="*/ 0 h 1066800"/>
              <a:gd name="connsiteX4" fmla="*/ 1828800 w 1997147"/>
              <a:gd name="connsiteY4" fmla="*/ 0 h 1066800"/>
              <a:gd name="connsiteX5" fmla="*/ 1828800 w 1997147"/>
              <a:gd name="connsiteY5" fmla="*/ 177800 h 1066800"/>
              <a:gd name="connsiteX6" fmla="*/ 1997147 w 1997147"/>
              <a:gd name="connsiteY6" fmla="*/ 514342 h 1066800"/>
              <a:gd name="connsiteX7" fmla="*/ 1828800 w 1997147"/>
              <a:gd name="connsiteY7" fmla="*/ 749300 h 1066800"/>
              <a:gd name="connsiteX8" fmla="*/ 1828800 w 1997147"/>
              <a:gd name="connsiteY8" fmla="*/ 1066800 h 1066800"/>
              <a:gd name="connsiteX9" fmla="*/ 1524000 w 1997147"/>
              <a:gd name="connsiteY9" fmla="*/ 1066800 h 1066800"/>
              <a:gd name="connsiteX10" fmla="*/ 1066800 w 1997147"/>
              <a:gd name="connsiteY10" fmla="*/ 1066800 h 1066800"/>
              <a:gd name="connsiteX11" fmla="*/ 1066800 w 1997147"/>
              <a:gd name="connsiteY11" fmla="*/ 1066800 h 1066800"/>
              <a:gd name="connsiteX12" fmla="*/ 0 w 1997147"/>
              <a:gd name="connsiteY12" fmla="*/ 1066800 h 1066800"/>
              <a:gd name="connsiteX13" fmla="*/ 0 w 1997147"/>
              <a:gd name="connsiteY13" fmla="*/ 444500 h 1066800"/>
              <a:gd name="connsiteX14" fmla="*/ 0 w 1997147"/>
              <a:gd name="connsiteY14" fmla="*/ 177800 h 1066800"/>
              <a:gd name="connsiteX15" fmla="*/ 0 w 1997147"/>
              <a:gd name="connsiteY15" fmla="*/ 177800 h 1066800"/>
              <a:gd name="connsiteX16" fmla="*/ 0 w 1997147"/>
              <a:gd name="connsiteY16" fmla="*/ 0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97147" h="1066800">
                <a:moveTo>
                  <a:pt x="0" y="0"/>
                </a:moveTo>
                <a:lnTo>
                  <a:pt x="1066800" y="0"/>
                </a:lnTo>
                <a:lnTo>
                  <a:pt x="1066800" y="0"/>
                </a:lnTo>
                <a:lnTo>
                  <a:pt x="1524000" y="0"/>
                </a:lnTo>
                <a:lnTo>
                  <a:pt x="1828800" y="0"/>
                </a:lnTo>
                <a:lnTo>
                  <a:pt x="1828800" y="177800"/>
                </a:lnTo>
                <a:lnTo>
                  <a:pt x="1997147" y="514342"/>
                </a:lnTo>
                <a:lnTo>
                  <a:pt x="1828800" y="749300"/>
                </a:lnTo>
                <a:lnTo>
                  <a:pt x="1828800" y="1066800"/>
                </a:lnTo>
                <a:lnTo>
                  <a:pt x="1524000" y="1066800"/>
                </a:lnTo>
                <a:lnTo>
                  <a:pt x="1066800" y="1066800"/>
                </a:lnTo>
                <a:lnTo>
                  <a:pt x="1066800" y="1066800"/>
                </a:lnTo>
                <a:lnTo>
                  <a:pt x="0" y="1066800"/>
                </a:lnTo>
                <a:lnTo>
                  <a:pt x="0" y="444500"/>
                </a:lnTo>
                <a:lnTo>
                  <a:pt x="0" y="177800"/>
                </a:lnTo>
                <a:lnTo>
                  <a:pt x="0" y="1778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60472" y="4948535"/>
            <a:ext cx="628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20406" y="4953002"/>
            <a:ext cx="4495800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Demonstration, practice and </a:t>
            </a:r>
            <a:r>
              <a:rPr lang="en-US" sz="2400" dirty="0" smtClean="0"/>
              <a:t>Coaching.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9269521" y="55605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63921" y="30879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97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Who are the Actors &amp; partners?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00399560"/>
              </p:ext>
            </p:extLst>
          </p:nvPr>
        </p:nvGraphicFramePr>
        <p:xfrm>
          <a:off x="2005806" y="1447800"/>
          <a:ext cx="6781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mQNEFOha65AcJnopmApID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4Uz8NaUn7hy4zTckDsXZ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HRDqqfSBn57oHO3LqrDuk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56958D5966BB488D277AAE7A914792" ma:contentTypeVersion="6" ma:contentTypeDescription="Create a new document." ma:contentTypeScope="" ma:versionID="a9609dd9a6637c08e6c974e90ae6e86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72c9f4501df5b64783ac386e305cdb4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AverageRating" minOccurs="0"/>
                <xsd:element ref="ns1:RatingCount" minOccurs="0"/>
                <xsd:element ref="ns1:RatedBy" minOccurs="0"/>
                <xsd:element ref="ns1:Ratings" minOccurs="0"/>
                <xsd:element ref="ns1:LikesCount" minOccurs="0"/>
                <xsd:element ref="ns1:Like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8" nillable="true" ma:displayName="Rating (0-5)" ma:decimals="2" ma:description="Average value of all the ratings that have been submitted" ma:internalName="AverageRating" ma:readOnly="true">
      <xsd:simpleType>
        <xsd:restriction base="dms:Number"/>
      </xsd:simpleType>
    </xsd:element>
    <xsd:element name="RatingCount" ma:index="9" nillable="true" ma:displayName="Number of Ratings" ma:decimals="0" ma:description="Number of ratings submitted" ma:internalName="RatingCount" ma:readOnly="true">
      <xsd:simpleType>
        <xsd:restriction base="dms:Number"/>
      </xsd:simpleType>
    </xsd:element>
    <xsd:element name="RatedBy" ma:index="10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11" nillable="true" ma:displayName="User ratings" ma:description="User ratings for the item" ma:hidden="true" ma:internalName="Ratings">
      <xsd:simpleType>
        <xsd:restriction base="dms:Note"/>
      </xsd:simpleType>
    </xsd:element>
    <xsd:element name="LikesCount" ma:index="12" nillable="true" ma:displayName="Number of Likes" ma:internalName="LikesCount">
      <xsd:simpleType>
        <xsd:restriction base="dms:Unknown"/>
      </xsd:simpleType>
    </xsd:element>
    <xsd:element name="LikedBy" ma:index="13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kesCount xmlns="http://schemas.microsoft.com/sharepoint/v3" xsi:nil="true"/>
    <Ratings xmlns="http://schemas.microsoft.com/sharepoint/v3" xsi:nil="true"/>
    <LikedBy xmlns="http://schemas.microsoft.com/sharepoint/v3">
      <UserInfo>
        <DisplayName/>
        <AccountId xsi:nil="true"/>
        <AccountType/>
      </UserInfo>
    </LikedBy>
    <RatedBy xmlns="http://schemas.microsoft.com/sharepoint/v3">
      <UserInfo>
        <DisplayName/>
        <AccountId xsi:nil="true"/>
        <AccountType/>
      </UserInfo>
    </RatedBy>
  </documentManagement>
</p:properties>
</file>

<file path=customXml/itemProps1.xml><?xml version="1.0" encoding="utf-8"?>
<ds:datastoreItem xmlns:ds="http://schemas.openxmlformats.org/officeDocument/2006/customXml" ds:itemID="{3A5EA399-6CF7-49E8-B727-B37C41B4B522}"/>
</file>

<file path=customXml/itemProps2.xml><?xml version="1.0" encoding="utf-8"?>
<ds:datastoreItem xmlns:ds="http://schemas.openxmlformats.org/officeDocument/2006/customXml" ds:itemID="{B70F932B-7A44-4AB7-BB28-A54F5C86FF37}"/>
</file>

<file path=customXml/itemProps3.xml><?xml version="1.0" encoding="utf-8"?>
<ds:datastoreItem xmlns:ds="http://schemas.openxmlformats.org/officeDocument/2006/customXml" ds:itemID="{33DE070E-F509-4EF2-964C-92073E51570B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601</Words>
  <Application>Microsoft Office PowerPoint</Application>
  <PresentationFormat>Custom</PresentationFormat>
  <Paragraphs>102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Wisp</vt:lpstr>
      <vt:lpstr>Capacity Building in CDD Programs </vt:lpstr>
      <vt:lpstr>Country Programs in Focus </vt:lpstr>
      <vt:lpstr>Local CB - Content, Methods &amp; Delivery</vt:lpstr>
      <vt:lpstr>Institutional systems and capacity </vt:lpstr>
      <vt:lpstr>How does the Organization Change? </vt:lpstr>
      <vt:lpstr>WB 2012; Implications for new programs…</vt:lpstr>
      <vt:lpstr>What have we learnt? </vt:lpstr>
      <vt:lpstr>Good Practice –Local Capacity Building</vt:lpstr>
      <vt:lpstr>Who are the Actors &amp; partners? </vt:lpstr>
      <vt:lpstr>Good Practice - Targeting Institutional Change</vt:lpstr>
      <vt:lpstr>PowerPoint Presentation</vt:lpstr>
      <vt:lpstr>Challenges – Policy and implementation  </vt:lpstr>
      <vt:lpstr>Challenges – Sustaining performance improvement </vt:lpstr>
      <vt:lpstr>Sustaining systems and performance </vt:lpstr>
      <vt:lpstr>Looking Ahead – CB for Building Institutions. </vt:lpstr>
      <vt:lpstr>Thank You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2010-02-01T21:08:06Z</dcterms:created>
  <dcterms:modified xsi:type="dcterms:W3CDTF">2017-03-20T21:12:19Z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0x010100A456958D5966BB488D277AAE7A914792</vt:lpwstr>
  </property>
</Properties>
</file>