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60" r:id="rId4"/>
    <p:sldId id="258" r:id="rId5"/>
    <p:sldId id="259" r:id="rId6"/>
    <p:sldId id="262" r:id="rId7"/>
    <p:sldId id="261" r:id="rId8"/>
    <p:sldId id="307" r:id="rId9"/>
    <p:sldId id="308" r:id="rId10"/>
    <p:sldId id="263" r:id="rId11"/>
    <p:sldId id="329" r:id="rId12"/>
    <p:sldId id="310" r:id="rId13"/>
    <p:sldId id="294" r:id="rId14"/>
    <p:sldId id="296" r:id="rId15"/>
    <p:sldId id="32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274" r:id="rId25"/>
    <p:sldId id="331" r:id="rId26"/>
    <p:sldId id="268" r:id="rId27"/>
  </p:sldIdLst>
  <p:sldSz cx="12192000" cy="6858000"/>
  <p:notesSz cx="6980238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7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" y="11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FCCEC9-289E-4544-BC5B-AEA1796E465E}" type="doc">
      <dgm:prSet loTypeId="urn:microsoft.com/office/officeart/2005/8/layout/targe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914B8AE-A7AE-47AD-A253-979E7DAE9739}">
      <dgm:prSet phldrT="[Text]"/>
      <dgm:spPr/>
      <dgm:t>
        <a:bodyPr/>
        <a:lstStyle/>
        <a:p>
          <a:r>
            <a:rPr lang="en-US" b="1" dirty="0" smtClean="0">
              <a:latin typeface="+mj-lt"/>
            </a:rPr>
            <a:t>Community</a:t>
          </a:r>
          <a:endParaRPr lang="en-US" b="1" dirty="0">
            <a:latin typeface="+mj-lt"/>
          </a:endParaRPr>
        </a:p>
      </dgm:t>
    </dgm:pt>
    <dgm:pt modelId="{BD158766-5063-44C5-8579-54F8812915A8}" type="parTrans" cxnId="{F37C5556-082D-47AC-B8B6-86B5C5F15F5F}">
      <dgm:prSet/>
      <dgm:spPr/>
      <dgm:t>
        <a:bodyPr/>
        <a:lstStyle/>
        <a:p>
          <a:endParaRPr lang="en-US"/>
        </a:p>
      </dgm:t>
    </dgm:pt>
    <dgm:pt modelId="{E290812B-0D84-4711-97CD-7AEF27152EBA}" type="sibTrans" cxnId="{F37C5556-082D-47AC-B8B6-86B5C5F15F5F}">
      <dgm:prSet/>
      <dgm:spPr/>
      <dgm:t>
        <a:bodyPr/>
        <a:lstStyle/>
        <a:p>
          <a:endParaRPr lang="en-US"/>
        </a:p>
      </dgm:t>
    </dgm:pt>
    <dgm:pt modelId="{E01D12B8-F5BE-4722-A52B-4848D134F43A}">
      <dgm:prSet phldrT="[Text]" custT="1"/>
      <dgm:spPr/>
      <dgm:t>
        <a:bodyPr/>
        <a:lstStyle/>
        <a:p>
          <a:r>
            <a:rPr lang="en-US" sz="1700" b="1" dirty="0" smtClean="0">
              <a:latin typeface="+mj-lt"/>
            </a:rPr>
            <a:t>Lowest level where common “public” purpose is defined – sharing an interest in and are affected by basic services</a:t>
          </a:r>
          <a:endParaRPr lang="en-US" sz="1700" b="1" dirty="0">
            <a:latin typeface="+mj-lt"/>
          </a:endParaRPr>
        </a:p>
      </dgm:t>
    </dgm:pt>
    <dgm:pt modelId="{EFA58080-F9F5-4123-8F31-A466879292B8}" type="parTrans" cxnId="{B68E6616-8E12-43DE-9350-E412583B429F}">
      <dgm:prSet/>
      <dgm:spPr/>
      <dgm:t>
        <a:bodyPr/>
        <a:lstStyle/>
        <a:p>
          <a:endParaRPr lang="en-US"/>
        </a:p>
      </dgm:t>
    </dgm:pt>
    <dgm:pt modelId="{077A8BDE-6550-460F-B4A4-A395B3F5B2CC}" type="sibTrans" cxnId="{B68E6616-8E12-43DE-9350-E412583B429F}">
      <dgm:prSet/>
      <dgm:spPr/>
      <dgm:t>
        <a:bodyPr/>
        <a:lstStyle/>
        <a:p>
          <a:endParaRPr lang="en-US"/>
        </a:p>
      </dgm:t>
    </dgm:pt>
    <dgm:pt modelId="{3FDB743D-3CA2-4A9D-B408-ED38CBCD69C9}">
      <dgm:prSet phldrT="[Text]"/>
      <dgm:spPr/>
      <dgm:t>
        <a:bodyPr/>
        <a:lstStyle/>
        <a:p>
          <a:r>
            <a:rPr lang="en-US" b="1" dirty="0" smtClean="0">
              <a:latin typeface="+mj-lt"/>
            </a:rPr>
            <a:t>Driven</a:t>
          </a:r>
          <a:endParaRPr lang="en-US" b="1" dirty="0">
            <a:latin typeface="+mj-lt"/>
          </a:endParaRPr>
        </a:p>
      </dgm:t>
    </dgm:pt>
    <dgm:pt modelId="{ACDAD3B0-6C17-49DA-A232-46CDB5C2F3C1}" type="parTrans" cxnId="{817C4B3B-B4E0-430E-BB15-779C3D0E061E}">
      <dgm:prSet/>
      <dgm:spPr/>
      <dgm:t>
        <a:bodyPr/>
        <a:lstStyle/>
        <a:p>
          <a:endParaRPr lang="en-US"/>
        </a:p>
      </dgm:t>
    </dgm:pt>
    <dgm:pt modelId="{CDDD57BD-C3E4-4845-94DF-123F8791DF11}" type="sibTrans" cxnId="{817C4B3B-B4E0-430E-BB15-779C3D0E061E}">
      <dgm:prSet/>
      <dgm:spPr/>
      <dgm:t>
        <a:bodyPr/>
        <a:lstStyle/>
        <a:p>
          <a:endParaRPr lang="en-US"/>
        </a:p>
      </dgm:t>
    </dgm:pt>
    <dgm:pt modelId="{9173FE96-5053-4F37-B9DC-F33FA006E451}">
      <dgm:prSet phldrT="[Text]" custT="1"/>
      <dgm:spPr/>
      <dgm:t>
        <a:bodyPr/>
        <a:lstStyle/>
        <a:p>
          <a:r>
            <a:rPr lang="en-US" sz="1700" b="1" dirty="0" smtClean="0">
              <a:latin typeface="+mj-lt"/>
            </a:rPr>
            <a:t>Controlled by – ideally more than consultation and participation… empowerment</a:t>
          </a:r>
          <a:endParaRPr lang="en-US" sz="1700" b="1" dirty="0">
            <a:latin typeface="+mj-lt"/>
          </a:endParaRPr>
        </a:p>
      </dgm:t>
    </dgm:pt>
    <dgm:pt modelId="{EB68B20F-C2AB-4B49-BF8E-B9948181944A}" type="parTrans" cxnId="{51ABAD49-6E3B-4F09-BA20-767657A0D742}">
      <dgm:prSet/>
      <dgm:spPr/>
      <dgm:t>
        <a:bodyPr/>
        <a:lstStyle/>
        <a:p>
          <a:endParaRPr lang="en-US"/>
        </a:p>
      </dgm:t>
    </dgm:pt>
    <dgm:pt modelId="{0D3D133D-40FE-40CF-9BC2-37007B563801}" type="sibTrans" cxnId="{51ABAD49-6E3B-4F09-BA20-767657A0D742}">
      <dgm:prSet/>
      <dgm:spPr/>
      <dgm:t>
        <a:bodyPr/>
        <a:lstStyle/>
        <a:p>
          <a:endParaRPr lang="en-US"/>
        </a:p>
      </dgm:t>
    </dgm:pt>
    <dgm:pt modelId="{BD7A66A4-28EE-4446-A7EC-4A7F66715A32}">
      <dgm:prSet phldrT="[Text]"/>
      <dgm:spPr/>
      <dgm:t>
        <a:bodyPr/>
        <a:lstStyle/>
        <a:p>
          <a:r>
            <a:rPr lang="en-US" b="1" dirty="0" smtClean="0">
              <a:latin typeface="+mj-lt"/>
            </a:rPr>
            <a:t>Development</a:t>
          </a:r>
          <a:endParaRPr lang="en-US" b="1" dirty="0">
            <a:latin typeface="+mj-lt"/>
          </a:endParaRPr>
        </a:p>
      </dgm:t>
    </dgm:pt>
    <dgm:pt modelId="{6B221499-BF3D-4C9D-B484-CA4E91C32E2F}" type="parTrans" cxnId="{BE6AC5BE-E0C1-441D-8673-F7AC85D7F011}">
      <dgm:prSet/>
      <dgm:spPr/>
      <dgm:t>
        <a:bodyPr/>
        <a:lstStyle/>
        <a:p>
          <a:endParaRPr lang="en-US"/>
        </a:p>
      </dgm:t>
    </dgm:pt>
    <dgm:pt modelId="{EE928D30-FF6B-493F-842D-5020DE1E3D0F}" type="sibTrans" cxnId="{BE6AC5BE-E0C1-441D-8673-F7AC85D7F011}">
      <dgm:prSet/>
      <dgm:spPr/>
      <dgm:t>
        <a:bodyPr/>
        <a:lstStyle/>
        <a:p>
          <a:endParaRPr lang="en-US"/>
        </a:p>
      </dgm:t>
    </dgm:pt>
    <dgm:pt modelId="{481DB392-6E76-4B3B-BDB2-478AB511B72E}">
      <dgm:prSet phldrT="[Text]" custT="1"/>
      <dgm:spPr/>
      <dgm:t>
        <a:bodyPr/>
        <a:lstStyle/>
        <a:p>
          <a:r>
            <a:rPr lang="en-US" sz="1500" b="1" dirty="0" smtClean="0">
              <a:latin typeface="+mj-lt"/>
            </a:rPr>
            <a:t>Social and economic public goods; local infrastructure and basic social services; individual household transfers where targeting can best be done by community; private goods - livelihoods and income generation</a:t>
          </a:r>
          <a:endParaRPr lang="en-US" sz="1500" b="1" dirty="0">
            <a:latin typeface="+mj-lt"/>
          </a:endParaRPr>
        </a:p>
      </dgm:t>
    </dgm:pt>
    <dgm:pt modelId="{9797A337-078F-4B52-9303-FBD579E5E132}" type="parTrans" cxnId="{A552A589-83B5-4FF6-BFDF-3D8CB2439AAC}">
      <dgm:prSet/>
      <dgm:spPr/>
      <dgm:t>
        <a:bodyPr/>
        <a:lstStyle/>
        <a:p>
          <a:endParaRPr lang="en-US"/>
        </a:p>
      </dgm:t>
    </dgm:pt>
    <dgm:pt modelId="{E6F3E713-48FA-4D08-968E-2796E7067932}" type="sibTrans" cxnId="{A552A589-83B5-4FF6-BFDF-3D8CB2439AAC}">
      <dgm:prSet/>
      <dgm:spPr/>
      <dgm:t>
        <a:bodyPr/>
        <a:lstStyle/>
        <a:p>
          <a:endParaRPr lang="en-US"/>
        </a:p>
      </dgm:t>
    </dgm:pt>
    <dgm:pt modelId="{A6654EB6-33B3-45E9-9C00-4A9CF046AF0D}" type="pres">
      <dgm:prSet presAssocID="{50FCCEC9-289E-4544-BC5B-AEA1796E465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767109-1C4F-4FDB-AC31-A1691545F8DB}" type="pres">
      <dgm:prSet presAssocID="{D914B8AE-A7AE-47AD-A253-979E7DAE9739}" presName="circle1" presStyleLbl="node1" presStyleIdx="0" presStyleCnt="3"/>
      <dgm:spPr/>
    </dgm:pt>
    <dgm:pt modelId="{8B711AC7-C984-4DE4-917A-51BA91064A61}" type="pres">
      <dgm:prSet presAssocID="{D914B8AE-A7AE-47AD-A253-979E7DAE9739}" presName="space" presStyleCnt="0"/>
      <dgm:spPr/>
    </dgm:pt>
    <dgm:pt modelId="{B36803AB-8DEC-41DB-BFDF-BCC8620FA784}" type="pres">
      <dgm:prSet presAssocID="{D914B8AE-A7AE-47AD-A253-979E7DAE9739}" presName="rect1" presStyleLbl="alignAcc1" presStyleIdx="0" presStyleCnt="3"/>
      <dgm:spPr/>
      <dgm:t>
        <a:bodyPr/>
        <a:lstStyle/>
        <a:p>
          <a:endParaRPr lang="en-US"/>
        </a:p>
      </dgm:t>
    </dgm:pt>
    <dgm:pt modelId="{9B4E16BB-8B30-496A-9EB3-42513411DC29}" type="pres">
      <dgm:prSet presAssocID="{3FDB743D-3CA2-4A9D-B408-ED38CBCD69C9}" presName="vertSpace2" presStyleLbl="node1" presStyleIdx="0" presStyleCnt="3"/>
      <dgm:spPr/>
    </dgm:pt>
    <dgm:pt modelId="{E085E012-97FD-41CA-B245-2DEEDC7F0B02}" type="pres">
      <dgm:prSet presAssocID="{3FDB743D-3CA2-4A9D-B408-ED38CBCD69C9}" presName="circle2" presStyleLbl="node1" presStyleIdx="1" presStyleCnt="3"/>
      <dgm:spPr/>
    </dgm:pt>
    <dgm:pt modelId="{12663F03-46B6-4504-8587-5B9FC843C4C6}" type="pres">
      <dgm:prSet presAssocID="{3FDB743D-3CA2-4A9D-B408-ED38CBCD69C9}" presName="rect2" presStyleLbl="alignAcc1" presStyleIdx="1" presStyleCnt="3"/>
      <dgm:spPr/>
      <dgm:t>
        <a:bodyPr/>
        <a:lstStyle/>
        <a:p>
          <a:endParaRPr lang="en-US"/>
        </a:p>
      </dgm:t>
    </dgm:pt>
    <dgm:pt modelId="{C8B0B6AD-D4FA-4988-8BA9-EDE739C0A5BE}" type="pres">
      <dgm:prSet presAssocID="{BD7A66A4-28EE-4446-A7EC-4A7F66715A32}" presName="vertSpace3" presStyleLbl="node1" presStyleIdx="1" presStyleCnt="3"/>
      <dgm:spPr/>
    </dgm:pt>
    <dgm:pt modelId="{96283C8A-226C-4359-9B68-9195CD9F5717}" type="pres">
      <dgm:prSet presAssocID="{BD7A66A4-28EE-4446-A7EC-4A7F66715A32}" presName="circle3" presStyleLbl="node1" presStyleIdx="2" presStyleCnt="3"/>
      <dgm:spPr/>
    </dgm:pt>
    <dgm:pt modelId="{A4A7B24C-6FF8-4BFC-8A78-87F28BD01A88}" type="pres">
      <dgm:prSet presAssocID="{BD7A66A4-28EE-4446-A7EC-4A7F66715A32}" presName="rect3" presStyleLbl="alignAcc1" presStyleIdx="2" presStyleCnt="3"/>
      <dgm:spPr/>
      <dgm:t>
        <a:bodyPr/>
        <a:lstStyle/>
        <a:p>
          <a:endParaRPr lang="en-US"/>
        </a:p>
      </dgm:t>
    </dgm:pt>
    <dgm:pt modelId="{1B609B46-0E61-48B3-A442-741F656F257A}" type="pres">
      <dgm:prSet presAssocID="{D914B8AE-A7AE-47AD-A253-979E7DAE9739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D35D99-66F0-4E6A-8E0D-29F63242E127}" type="pres">
      <dgm:prSet presAssocID="{D914B8AE-A7AE-47AD-A253-979E7DAE9739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69453-B359-43A3-AF2F-1B5E862DDC25}" type="pres">
      <dgm:prSet presAssocID="{3FDB743D-3CA2-4A9D-B408-ED38CBCD69C9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FBAD2C-B868-4C5F-8DCF-90547665D3F1}" type="pres">
      <dgm:prSet presAssocID="{3FDB743D-3CA2-4A9D-B408-ED38CBCD69C9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BF47E4-BDD3-4E41-9FAA-347A0F674A06}" type="pres">
      <dgm:prSet presAssocID="{BD7A66A4-28EE-4446-A7EC-4A7F66715A32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A17C9F-CDF0-486D-A189-F7D9E723FE12}" type="pres">
      <dgm:prSet presAssocID="{BD7A66A4-28EE-4446-A7EC-4A7F66715A32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3F1BEF-E560-49CB-A180-5E5FC8C76747}" type="presOf" srcId="{9173FE96-5053-4F37-B9DC-F33FA006E451}" destId="{C2FBAD2C-B868-4C5F-8DCF-90547665D3F1}" srcOrd="0" destOrd="0" presId="urn:microsoft.com/office/officeart/2005/8/layout/target3"/>
    <dgm:cxn modelId="{B68E6616-8E12-43DE-9350-E412583B429F}" srcId="{D914B8AE-A7AE-47AD-A253-979E7DAE9739}" destId="{E01D12B8-F5BE-4722-A52B-4848D134F43A}" srcOrd="0" destOrd="0" parTransId="{EFA58080-F9F5-4123-8F31-A466879292B8}" sibTransId="{077A8BDE-6550-460F-B4A4-A395B3F5B2CC}"/>
    <dgm:cxn modelId="{23476576-FFF6-4553-BC92-D442DB28BFB8}" type="presOf" srcId="{3FDB743D-3CA2-4A9D-B408-ED38CBCD69C9}" destId="{52269453-B359-43A3-AF2F-1B5E862DDC25}" srcOrd="1" destOrd="0" presId="urn:microsoft.com/office/officeart/2005/8/layout/target3"/>
    <dgm:cxn modelId="{5632ABBF-0BC1-478F-ABBC-3C0BA3C290AF}" type="presOf" srcId="{50FCCEC9-289E-4544-BC5B-AEA1796E465E}" destId="{A6654EB6-33B3-45E9-9C00-4A9CF046AF0D}" srcOrd="0" destOrd="0" presId="urn:microsoft.com/office/officeart/2005/8/layout/target3"/>
    <dgm:cxn modelId="{73C4EB6A-478E-44E1-A729-EB29AD01030F}" type="presOf" srcId="{BD7A66A4-28EE-4446-A7EC-4A7F66715A32}" destId="{A4A7B24C-6FF8-4BFC-8A78-87F28BD01A88}" srcOrd="0" destOrd="0" presId="urn:microsoft.com/office/officeart/2005/8/layout/target3"/>
    <dgm:cxn modelId="{F37C5556-082D-47AC-B8B6-86B5C5F15F5F}" srcId="{50FCCEC9-289E-4544-BC5B-AEA1796E465E}" destId="{D914B8AE-A7AE-47AD-A253-979E7DAE9739}" srcOrd="0" destOrd="0" parTransId="{BD158766-5063-44C5-8579-54F8812915A8}" sibTransId="{E290812B-0D84-4711-97CD-7AEF27152EBA}"/>
    <dgm:cxn modelId="{817C4B3B-B4E0-430E-BB15-779C3D0E061E}" srcId="{50FCCEC9-289E-4544-BC5B-AEA1796E465E}" destId="{3FDB743D-3CA2-4A9D-B408-ED38CBCD69C9}" srcOrd="1" destOrd="0" parTransId="{ACDAD3B0-6C17-49DA-A232-46CDB5C2F3C1}" sibTransId="{CDDD57BD-C3E4-4845-94DF-123F8791DF11}"/>
    <dgm:cxn modelId="{9C267C49-6F57-4716-B7F6-DCA478E17BA0}" type="presOf" srcId="{3FDB743D-3CA2-4A9D-B408-ED38CBCD69C9}" destId="{12663F03-46B6-4504-8587-5B9FC843C4C6}" srcOrd="0" destOrd="0" presId="urn:microsoft.com/office/officeart/2005/8/layout/target3"/>
    <dgm:cxn modelId="{A552A589-83B5-4FF6-BFDF-3D8CB2439AAC}" srcId="{BD7A66A4-28EE-4446-A7EC-4A7F66715A32}" destId="{481DB392-6E76-4B3B-BDB2-478AB511B72E}" srcOrd="0" destOrd="0" parTransId="{9797A337-078F-4B52-9303-FBD579E5E132}" sibTransId="{E6F3E713-48FA-4D08-968E-2796E7067932}"/>
    <dgm:cxn modelId="{51ABAD49-6E3B-4F09-BA20-767657A0D742}" srcId="{3FDB743D-3CA2-4A9D-B408-ED38CBCD69C9}" destId="{9173FE96-5053-4F37-B9DC-F33FA006E451}" srcOrd="0" destOrd="0" parTransId="{EB68B20F-C2AB-4B49-BF8E-B9948181944A}" sibTransId="{0D3D133D-40FE-40CF-9BC2-37007B563801}"/>
    <dgm:cxn modelId="{BE6AC5BE-E0C1-441D-8673-F7AC85D7F011}" srcId="{50FCCEC9-289E-4544-BC5B-AEA1796E465E}" destId="{BD7A66A4-28EE-4446-A7EC-4A7F66715A32}" srcOrd="2" destOrd="0" parTransId="{6B221499-BF3D-4C9D-B484-CA4E91C32E2F}" sibTransId="{EE928D30-FF6B-493F-842D-5020DE1E3D0F}"/>
    <dgm:cxn modelId="{9CACF58C-C29E-4038-B294-9EC20EC28504}" type="presOf" srcId="{D914B8AE-A7AE-47AD-A253-979E7DAE9739}" destId="{B36803AB-8DEC-41DB-BFDF-BCC8620FA784}" srcOrd="0" destOrd="0" presId="urn:microsoft.com/office/officeart/2005/8/layout/target3"/>
    <dgm:cxn modelId="{3238AA24-5E9B-42CC-95FC-A01A80F13FFF}" type="presOf" srcId="{E01D12B8-F5BE-4722-A52B-4848D134F43A}" destId="{91D35D99-66F0-4E6A-8E0D-29F63242E127}" srcOrd="0" destOrd="0" presId="urn:microsoft.com/office/officeart/2005/8/layout/target3"/>
    <dgm:cxn modelId="{C277521F-E8D3-4160-BCC4-F6C21863FDDD}" type="presOf" srcId="{481DB392-6E76-4B3B-BDB2-478AB511B72E}" destId="{60A17C9F-CDF0-486D-A189-F7D9E723FE12}" srcOrd="0" destOrd="0" presId="urn:microsoft.com/office/officeart/2005/8/layout/target3"/>
    <dgm:cxn modelId="{A68D57CB-C807-4E79-8A8C-B888C3BA5B69}" type="presOf" srcId="{D914B8AE-A7AE-47AD-A253-979E7DAE9739}" destId="{1B609B46-0E61-48B3-A442-741F656F257A}" srcOrd="1" destOrd="0" presId="urn:microsoft.com/office/officeart/2005/8/layout/target3"/>
    <dgm:cxn modelId="{2755BE2F-D57E-4F56-8EFE-A1F3B897A349}" type="presOf" srcId="{BD7A66A4-28EE-4446-A7EC-4A7F66715A32}" destId="{B1BF47E4-BDD3-4E41-9FAA-347A0F674A06}" srcOrd="1" destOrd="0" presId="urn:microsoft.com/office/officeart/2005/8/layout/target3"/>
    <dgm:cxn modelId="{2D72AA5D-5F25-439C-A771-006DC5A0A7D4}" type="presParOf" srcId="{A6654EB6-33B3-45E9-9C00-4A9CF046AF0D}" destId="{18767109-1C4F-4FDB-AC31-A1691545F8DB}" srcOrd="0" destOrd="0" presId="urn:microsoft.com/office/officeart/2005/8/layout/target3"/>
    <dgm:cxn modelId="{6A0C4A21-B993-44CE-90AC-E766467907EE}" type="presParOf" srcId="{A6654EB6-33B3-45E9-9C00-4A9CF046AF0D}" destId="{8B711AC7-C984-4DE4-917A-51BA91064A61}" srcOrd="1" destOrd="0" presId="urn:microsoft.com/office/officeart/2005/8/layout/target3"/>
    <dgm:cxn modelId="{2366DD26-7890-47C1-8458-849E03B0F2B9}" type="presParOf" srcId="{A6654EB6-33B3-45E9-9C00-4A9CF046AF0D}" destId="{B36803AB-8DEC-41DB-BFDF-BCC8620FA784}" srcOrd="2" destOrd="0" presId="urn:microsoft.com/office/officeart/2005/8/layout/target3"/>
    <dgm:cxn modelId="{3B8CC20D-05E0-4D29-9B4D-E9A4C75FD67D}" type="presParOf" srcId="{A6654EB6-33B3-45E9-9C00-4A9CF046AF0D}" destId="{9B4E16BB-8B30-496A-9EB3-42513411DC29}" srcOrd="3" destOrd="0" presId="urn:microsoft.com/office/officeart/2005/8/layout/target3"/>
    <dgm:cxn modelId="{BA7270D9-2198-414E-A587-27063B19285C}" type="presParOf" srcId="{A6654EB6-33B3-45E9-9C00-4A9CF046AF0D}" destId="{E085E012-97FD-41CA-B245-2DEEDC7F0B02}" srcOrd="4" destOrd="0" presId="urn:microsoft.com/office/officeart/2005/8/layout/target3"/>
    <dgm:cxn modelId="{E5CF5077-0B66-4925-9EF1-D9F030A3F29D}" type="presParOf" srcId="{A6654EB6-33B3-45E9-9C00-4A9CF046AF0D}" destId="{12663F03-46B6-4504-8587-5B9FC843C4C6}" srcOrd="5" destOrd="0" presId="urn:microsoft.com/office/officeart/2005/8/layout/target3"/>
    <dgm:cxn modelId="{1E78D9F5-4541-4C13-9A67-DA0D420144D3}" type="presParOf" srcId="{A6654EB6-33B3-45E9-9C00-4A9CF046AF0D}" destId="{C8B0B6AD-D4FA-4988-8BA9-EDE739C0A5BE}" srcOrd="6" destOrd="0" presId="urn:microsoft.com/office/officeart/2005/8/layout/target3"/>
    <dgm:cxn modelId="{1EBE50DD-FF54-4058-9EEE-44A1AAB91BCB}" type="presParOf" srcId="{A6654EB6-33B3-45E9-9C00-4A9CF046AF0D}" destId="{96283C8A-226C-4359-9B68-9195CD9F5717}" srcOrd="7" destOrd="0" presId="urn:microsoft.com/office/officeart/2005/8/layout/target3"/>
    <dgm:cxn modelId="{5BDF9D4F-0B39-4D8F-9DB2-111754EAC81B}" type="presParOf" srcId="{A6654EB6-33B3-45E9-9C00-4A9CF046AF0D}" destId="{A4A7B24C-6FF8-4BFC-8A78-87F28BD01A88}" srcOrd="8" destOrd="0" presId="urn:microsoft.com/office/officeart/2005/8/layout/target3"/>
    <dgm:cxn modelId="{FE0B004E-F5E0-45B8-9558-9F1DC0E5B36D}" type="presParOf" srcId="{A6654EB6-33B3-45E9-9C00-4A9CF046AF0D}" destId="{1B609B46-0E61-48B3-A442-741F656F257A}" srcOrd="9" destOrd="0" presId="urn:microsoft.com/office/officeart/2005/8/layout/target3"/>
    <dgm:cxn modelId="{F40F748C-4BE8-4DDE-86DD-1285FAEA0A80}" type="presParOf" srcId="{A6654EB6-33B3-45E9-9C00-4A9CF046AF0D}" destId="{91D35D99-66F0-4E6A-8E0D-29F63242E127}" srcOrd="10" destOrd="0" presId="urn:microsoft.com/office/officeart/2005/8/layout/target3"/>
    <dgm:cxn modelId="{87E4D31E-E458-4BA6-A61C-D40EFB39D557}" type="presParOf" srcId="{A6654EB6-33B3-45E9-9C00-4A9CF046AF0D}" destId="{52269453-B359-43A3-AF2F-1B5E862DDC25}" srcOrd="11" destOrd="0" presId="urn:microsoft.com/office/officeart/2005/8/layout/target3"/>
    <dgm:cxn modelId="{78BC2CB7-9495-401E-B16D-5128E28F62D9}" type="presParOf" srcId="{A6654EB6-33B3-45E9-9C00-4A9CF046AF0D}" destId="{C2FBAD2C-B868-4C5F-8DCF-90547665D3F1}" srcOrd="12" destOrd="0" presId="urn:microsoft.com/office/officeart/2005/8/layout/target3"/>
    <dgm:cxn modelId="{A42A0B67-F0E0-4F28-9C5E-C0AA38B144E8}" type="presParOf" srcId="{A6654EB6-33B3-45E9-9C00-4A9CF046AF0D}" destId="{B1BF47E4-BDD3-4E41-9FAA-347A0F674A06}" srcOrd="13" destOrd="0" presId="urn:microsoft.com/office/officeart/2005/8/layout/target3"/>
    <dgm:cxn modelId="{D445BB29-9A78-4976-ABE8-2B3237C4247A}" type="presParOf" srcId="{A6654EB6-33B3-45E9-9C00-4A9CF046AF0D}" destId="{60A17C9F-CDF0-486D-A189-F7D9E723FE12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9BB8FB-2192-4935-ACC7-A8BEBC6D3FE7}" type="doc">
      <dgm:prSet loTypeId="urn:microsoft.com/office/officeart/2005/8/layout/hList7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7A0C170-0FC2-4E5E-9F24-1121C989F15A}">
      <dgm:prSet phldrT="[Text]"/>
      <dgm:spPr/>
      <dgm:t>
        <a:bodyPr/>
        <a:lstStyle/>
        <a:p>
          <a:r>
            <a:rPr lang="en-US" b="1" dirty="0" smtClean="0">
              <a:latin typeface="+mj-lt"/>
            </a:rPr>
            <a:t>Transparency</a:t>
          </a:r>
          <a:endParaRPr lang="en-US" dirty="0"/>
        </a:p>
      </dgm:t>
    </dgm:pt>
    <dgm:pt modelId="{3B36D98A-D06A-4DF8-B533-10FF108FBE07}" type="parTrans" cxnId="{9CD632E1-995E-463A-909F-09EFB2819954}">
      <dgm:prSet/>
      <dgm:spPr/>
      <dgm:t>
        <a:bodyPr/>
        <a:lstStyle/>
        <a:p>
          <a:endParaRPr lang="en-US"/>
        </a:p>
      </dgm:t>
    </dgm:pt>
    <dgm:pt modelId="{EE447815-AFB4-4727-825E-0CC92A63BD1C}" type="sibTrans" cxnId="{9CD632E1-995E-463A-909F-09EFB2819954}">
      <dgm:prSet/>
      <dgm:spPr/>
      <dgm:t>
        <a:bodyPr/>
        <a:lstStyle/>
        <a:p>
          <a:endParaRPr lang="en-US"/>
        </a:p>
      </dgm:t>
    </dgm:pt>
    <dgm:pt modelId="{4A5F3697-5402-48AC-B0A9-1B0D4C04AD54}">
      <dgm:prSet/>
      <dgm:spPr/>
      <dgm:t>
        <a:bodyPr/>
        <a:lstStyle/>
        <a:p>
          <a:r>
            <a:rPr lang="en-US" b="1" dirty="0" smtClean="0">
              <a:latin typeface="+mj-lt"/>
            </a:rPr>
            <a:t>Participation</a:t>
          </a:r>
        </a:p>
      </dgm:t>
    </dgm:pt>
    <dgm:pt modelId="{F20328C2-AAA4-449E-AB8D-73177D2D9F9F}" type="parTrans" cxnId="{2EED6D09-C0C1-4D7D-854C-1B5D6ED61DE8}">
      <dgm:prSet/>
      <dgm:spPr/>
      <dgm:t>
        <a:bodyPr/>
        <a:lstStyle/>
        <a:p>
          <a:endParaRPr lang="en-US"/>
        </a:p>
      </dgm:t>
    </dgm:pt>
    <dgm:pt modelId="{BCC8C6E9-7AF8-4D02-93CC-3202A0117B13}" type="sibTrans" cxnId="{2EED6D09-C0C1-4D7D-854C-1B5D6ED61DE8}">
      <dgm:prSet/>
      <dgm:spPr/>
      <dgm:t>
        <a:bodyPr/>
        <a:lstStyle/>
        <a:p>
          <a:endParaRPr lang="en-US"/>
        </a:p>
      </dgm:t>
    </dgm:pt>
    <dgm:pt modelId="{A1EC4E7F-EE22-4CED-9748-DD82B7D90971}">
      <dgm:prSet/>
      <dgm:spPr/>
      <dgm:t>
        <a:bodyPr/>
        <a:lstStyle/>
        <a:p>
          <a:r>
            <a:rPr lang="en-US" b="1" dirty="0" smtClean="0">
              <a:latin typeface="+mj-lt"/>
            </a:rPr>
            <a:t>Local Empowerment</a:t>
          </a:r>
        </a:p>
      </dgm:t>
    </dgm:pt>
    <dgm:pt modelId="{BC239942-E174-42B6-9EFC-7B87AB68192C}" type="parTrans" cxnId="{E8ED1029-6973-4310-9D80-FD76F1D78E94}">
      <dgm:prSet/>
      <dgm:spPr/>
      <dgm:t>
        <a:bodyPr/>
        <a:lstStyle/>
        <a:p>
          <a:endParaRPr lang="en-US"/>
        </a:p>
      </dgm:t>
    </dgm:pt>
    <dgm:pt modelId="{83C2B7B1-6C75-49E7-8834-98386A453388}" type="sibTrans" cxnId="{E8ED1029-6973-4310-9D80-FD76F1D78E94}">
      <dgm:prSet/>
      <dgm:spPr/>
      <dgm:t>
        <a:bodyPr/>
        <a:lstStyle/>
        <a:p>
          <a:endParaRPr lang="en-US"/>
        </a:p>
      </dgm:t>
    </dgm:pt>
    <dgm:pt modelId="{38FBEB4B-C29D-4792-A5EA-5D802FD56418}">
      <dgm:prSet/>
      <dgm:spPr/>
      <dgm:t>
        <a:bodyPr/>
        <a:lstStyle/>
        <a:p>
          <a:r>
            <a:rPr lang="en-US" b="1" dirty="0" smtClean="0">
              <a:latin typeface="+mj-lt"/>
            </a:rPr>
            <a:t>Greater Downward Accountability</a:t>
          </a:r>
        </a:p>
      </dgm:t>
    </dgm:pt>
    <dgm:pt modelId="{D09FAAD4-88CC-4EA2-957B-09585CD4D5DD}" type="parTrans" cxnId="{928D0239-DABB-4BB4-B8AE-1B3C9C76E77E}">
      <dgm:prSet/>
      <dgm:spPr/>
      <dgm:t>
        <a:bodyPr/>
        <a:lstStyle/>
        <a:p>
          <a:endParaRPr lang="en-US"/>
        </a:p>
      </dgm:t>
    </dgm:pt>
    <dgm:pt modelId="{BD1C6F6E-9F4B-4493-9448-88AA04C0EC80}" type="sibTrans" cxnId="{928D0239-DABB-4BB4-B8AE-1B3C9C76E77E}">
      <dgm:prSet/>
      <dgm:spPr/>
      <dgm:t>
        <a:bodyPr/>
        <a:lstStyle/>
        <a:p>
          <a:endParaRPr lang="en-US"/>
        </a:p>
      </dgm:t>
    </dgm:pt>
    <dgm:pt modelId="{51C7E42F-1D67-44E1-B697-78F7AD3CEA52}">
      <dgm:prSet/>
      <dgm:spPr/>
      <dgm:t>
        <a:bodyPr/>
        <a:lstStyle/>
        <a:p>
          <a:r>
            <a:rPr lang="en-US" b="1" dirty="0" smtClean="0">
              <a:latin typeface="+mj-lt"/>
            </a:rPr>
            <a:t>Enhanced Local Capacity</a:t>
          </a:r>
        </a:p>
      </dgm:t>
    </dgm:pt>
    <dgm:pt modelId="{F3111566-ED98-4385-980F-3FB8BC1BB763}" type="parTrans" cxnId="{78E4FB2D-67A8-4B2B-B8E0-D2D4C5D8DB02}">
      <dgm:prSet/>
      <dgm:spPr/>
      <dgm:t>
        <a:bodyPr/>
        <a:lstStyle/>
        <a:p>
          <a:endParaRPr lang="en-US"/>
        </a:p>
      </dgm:t>
    </dgm:pt>
    <dgm:pt modelId="{E5E2CB27-32C0-4C6F-A40F-6B34A3F11FD5}" type="sibTrans" cxnId="{78E4FB2D-67A8-4B2B-B8E0-D2D4C5D8DB02}">
      <dgm:prSet/>
      <dgm:spPr/>
      <dgm:t>
        <a:bodyPr/>
        <a:lstStyle/>
        <a:p>
          <a:endParaRPr lang="en-US"/>
        </a:p>
      </dgm:t>
    </dgm:pt>
    <dgm:pt modelId="{7465F595-D6AF-4AA7-8CB7-6B7298890493}" type="pres">
      <dgm:prSet presAssocID="{689BB8FB-2192-4935-ACC7-A8BEBC6D3FE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12C2F8-1424-44C9-AE17-E2DAD4FB8BBC}" type="pres">
      <dgm:prSet presAssocID="{689BB8FB-2192-4935-ACC7-A8BEBC6D3FE7}" presName="fgShape" presStyleLbl="fgShp" presStyleIdx="0" presStyleCnt="1"/>
      <dgm:spPr/>
    </dgm:pt>
    <dgm:pt modelId="{15029118-B043-428F-A426-8448DABB0298}" type="pres">
      <dgm:prSet presAssocID="{689BB8FB-2192-4935-ACC7-A8BEBC6D3FE7}" presName="linComp" presStyleCnt="0"/>
      <dgm:spPr/>
    </dgm:pt>
    <dgm:pt modelId="{D50DB6BA-B350-4A6F-8E50-E52E203F7E40}" type="pres">
      <dgm:prSet presAssocID="{E7A0C170-0FC2-4E5E-9F24-1121C989F15A}" presName="compNode" presStyleCnt="0"/>
      <dgm:spPr/>
    </dgm:pt>
    <dgm:pt modelId="{6AE1C002-AC35-40F8-A36B-68702A4B9418}" type="pres">
      <dgm:prSet presAssocID="{E7A0C170-0FC2-4E5E-9F24-1121C989F15A}" presName="bkgdShape" presStyleLbl="node1" presStyleIdx="0" presStyleCnt="5"/>
      <dgm:spPr/>
      <dgm:t>
        <a:bodyPr/>
        <a:lstStyle/>
        <a:p>
          <a:endParaRPr lang="en-US"/>
        </a:p>
      </dgm:t>
    </dgm:pt>
    <dgm:pt modelId="{A91ED297-A260-42FE-B877-802FA9F1FEA5}" type="pres">
      <dgm:prSet presAssocID="{E7A0C170-0FC2-4E5E-9F24-1121C989F15A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F739E7-D32A-4352-93B6-69E8DD5D4479}" type="pres">
      <dgm:prSet presAssocID="{E7A0C170-0FC2-4E5E-9F24-1121C989F15A}" presName="invisiNode" presStyleLbl="node1" presStyleIdx="0" presStyleCnt="5"/>
      <dgm:spPr/>
    </dgm:pt>
    <dgm:pt modelId="{5D4D95FA-1821-4160-A8D4-CCDD472357A6}" type="pres">
      <dgm:prSet presAssocID="{E7A0C170-0FC2-4E5E-9F24-1121C989F15A}" presName="imagNode" presStyleLbl="fgImgPlace1" presStyleIdx="0" presStyleCnt="5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28" t="585" r="-29872" b="-585"/>
          </a:stretch>
        </a:blipFill>
      </dgm:spPr>
      <dgm:t>
        <a:bodyPr/>
        <a:lstStyle/>
        <a:p>
          <a:endParaRPr lang="en-US"/>
        </a:p>
      </dgm:t>
    </dgm:pt>
    <dgm:pt modelId="{AA633E00-BF54-460E-83EB-8F9B5158F71A}" type="pres">
      <dgm:prSet presAssocID="{EE447815-AFB4-4727-825E-0CC92A63BD1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74A6CB8-41A0-4A01-B842-21588275B367}" type="pres">
      <dgm:prSet presAssocID="{4A5F3697-5402-48AC-B0A9-1B0D4C04AD54}" presName="compNode" presStyleCnt="0"/>
      <dgm:spPr/>
    </dgm:pt>
    <dgm:pt modelId="{E891EF52-7903-452E-BF7F-6D6EFB605468}" type="pres">
      <dgm:prSet presAssocID="{4A5F3697-5402-48AC-B0A9-1B0D4C04AD54}" presName="bkgdShape" presStyleLbl="node1" presStyleIdx="1" presStyleCnt="5"/>
      <dgm:spPr/>
      <dgm:t>
        <a:bodyPr/>
        <a:lstStyle/>
        <a:p>
          <a:endParaRPr lang="en-US"/>
        </a:p>
      </dgm:t>
    </dgm:pt>
    <dgm:pt modelId="{FEB659A6-02B5-4212-AD0D-DD2C609B1EF0}" type="pres">
      <dgm:prSet presAssocID="{4A5F3697-5402-48AC-B0A9-1B0D4C04AD54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08841E-C6C8-4002-862B-451F0E1F6D85}" type="pres">
      <dgm:prSet presAssocID="{4A5F3697-5402-48AC-B0A9-1B0D4C04AD54}" presName="invisiNode" presStyleLbl="node1" presStyleIdx="1" presStyleCnt="5"/>
      <dgm:spPr/>
    </dgm:pt>
    <dgm:pt modelId="{C6ABC2A4-01CA-40BC-B36D-C5DD0770B488}" type="pres">
      <dgm:prSet presAssocID="{4A5F3697-5402-48AC-B0A9-1B0D4C04AD54}" presName="imagNode" presStyleLbl="fgImgPlace1" presStyleIdx="1" presStyleCnt="5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574" r="-426"/>
          </a:stretch>
        </a:blipFill>
      </dgm:spPr>
      <dgm:t>
        <a:bodyPr/>
        <a:lstStyle/>
        <a:p>
          <a:endParaRPr lang="en-US"/>
        </a:p>
      </dgm:t>
    </dgm:pt>
    <dgm:pt modelId="{ABFAD8A1-E558-4A29-950C-B0CA97178BBC}" type="pres">
      <dgm:prSet presAssocID="{BCC8C6E9-7AF8-4D02-93CC-3202A0117B1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F559160-8AD9-4AA3-AEB4-D21AF785D3AB}" type="pres">
      <dgm:prSet presAssocID="{A1EC4E7F-EE22-4CED-9748-DD82B7D90971}" presName="compNode" presStyleCnt="0"/>
      <dgm:spPr/>
    </dgm:pt>
    <dgm:pt modelId="{DC533262-EF34-47C9-9AC5-EC04CC05184B}" type="pres">
      <dgm:prSet presAssocID="{A1EC4E7F-EE22-4CED-9748-DD82B7D90971}" presName="bkgdShape" presStyleLbl="node1" presStyleIdx="2" presStyleCnt="5"/>
      <dgm:spPr/>
      <dgm:t>
        <a:bodyPr/>
        <a:lstStyle/>
        <a:p>
          <a:endParaRPr lang="en-US"/>
        </a:p>
      </dgm:t>
    </dgm:pt>
    <dgm:pt modelId="{9DDF1720-1A10-4F00-95DF-D7A31B174A7E}" type="pres">
      <dgm:prSet presAssocID="{A1EC4E7F-EE22-4CED-9748-DD82B7D90971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324A79-802F-4C8A-85E3-C315D78B0E12}" type="pres">
      <dgm:prSet presAssocID="{A1EC4E7F-EE22-4CED-9748-DD82B7D90971}" presName="invisiNode" presStyleLbl="node1" presStyleIdx="2" presStyleCnt="5"/>
      <dgm:spPr/>
    </dgm:pt>
    <dgm:pt modelId="{978787B9-1768-4055-8796-A73D4EE3F54F}" type="pres">
      <dgm:prSet presAssocID="{A1EC4E7F-EE22-4CED-9748-DD82B7D90971}" presName="imagNode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en-US"/>
        </a:p>
      </dgm:t>
    </dgm:pt>
    <dgm:pt modelId="{FB1520CA-78D4-4F5A-BB8E-46975399A3B4}" type="pres">
      <dgm:prSet presAssocID="{83C2B7B1-6C75-49E7-8834-98386A45338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900A42C-20BB-4BD0-A112-FC8A923C49A9}" type="pres">
      <dgm:prSet presAssocID="{38FBEB4B-C29D-4792-A5EA-5D802FD56418}" presName="compNode" presStyleCnt="0"/>
      <dgm:spPr/>
    </dgm:pt>
    <dgm:pt modelId="{4A8DEEE9-F044-4D77-99FC-4F613A93A05D}" type="pres">
      <dgm:prSet presAssocID="{38FBEB4B-C29D-4792-A5EA-5D802FD56418}" presName="bkgdShape" presStyleLbl="node1" presStyleIdx="3" presStyleCnt="5"/>
      <dgm:spPr/>
      <dgm:t>
        <a:bodyPr/>
        <a:lstStyle/>
        <a:p>
          <a:endParaRPr lang="en-US"/>
        </a:p>
      </dgm:t>
    </dgm:pt>
    <dgm:pt modelId="{B6C45EFD-B645-4241-AB06-70B5FA4E4C48}" type="pres">
      <dgm:prSet presAssocID="{38FBEB4B-C29D-4792-A5EA-5D802FD56418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69C4B8-6E17-4369-B3D8-9F8AC840B96F}" type="pres">
      <dgm:prSet presAssocID="{38FBEB4B-C29D-4792-A5EA-5D802FD56418}" presName="invisiNode" presStyleLbl="node1" presStyleIdx="3" presStyleCnt="5"/>
      <dgm:spPr/>
    </dgm:pt>
    <dgm:pt modelId="{91F952E9-4B8D-4B4D-99D9-6562951D8A9D}" type="pres">
      <dgm:prSet presAssocID="{38FBEB4B-C29D-4792-A5EA-5D802FD56418}" presName="imagNode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en-US"/>
        </a:p>
      </dgm:t>
    </dgm:pt>
    <dgm:pt modelId="{AEBA636F-F7CF-4EE0-9952-F4CB3A8835A2}" type="pres">
      <dgm:prSet presAssocID="{BD1C6F6E-9F4B-4493-9448-88AA04C0EC8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EC73174-DF23-449C-A1CD-B0B2C9F9171D}" type="pres">
      <dgm:prSet presAssocID="{51C7E42F-1D67-44E1-B697-78F7AD3CEA52}" presName="compNode" presStyleCnt="0"/>
      <dgm:spPr/>
    </dgm:pt>
    <dgm:pt modelId="{CEE97D0A-FCBF-4BF2-8E1D-8A218B66DFF2}" type="pres">
      <dgm:prSet presAssocID="{51C7E42F-1D67-44E1-B697-78F7AD3CEA52}" presName="bkgdShape" presStyleLbl="node1" presStyleIdx="4" presStyleCnt="5"/>
      <dgm:spPr/>
      <dgm:t>
        <a:bodyPr/>
        <a:lstStyle/>
        <a:p>
          <a:endParaRPr lang="en-US"/>
        </a:p>
      </dgm:t>
    </dgm:pt>
    <dgm:pt modelId="{7F1AB48D-B662-4135-B2AA-67D99CFC9CAB}" type="pres">
      <dgm:prSet presAssocID="{51C7E42F-1D67-44E1-B697-78F7AD3CEA52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0C89A1-0510-463B-99A0-6E708932E966}" type="pres">
      <dgm:prSet presAssocID="{51C7E42F-1D67-44E1-B697-78F7AD3CEA52}" presName="invisiNode" presStyleLbl="node1" presStyleIdx="4" presStyleCnt="5"/>
      <dgm:spPr/>
    </dgm:pt>
    <dgm:pt modelId="{03D86EDE-0934-44DF-A0E0-866DBA516F74}" type="pres">
      <dgm:prSet presAssocID="{51C7E42F-1D67-44E1-B697-78F7AD3CEA52}" presName="imagNode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en-US"/>
        </a:p>
      </dgm:t>
    </dgm:pt>
  </dgm:ptLst>
  <dgm:cxnLst>
    <dgm:cxn modelId="{F4BD5795-BABD-4AF0-A6F0-ED1B5AE384D5}" type="presOf" srcId="{E7A0C170-0FC2-4E5E-9F24-1121C989F15A}" destId="{A91ED297-A260-42FE-B877-802FA9F1FEA5}" srcOrd="1" destOrd="0" presId="urn:microsoft.com/office/officeart/2005/8/layout/hList7"/>
    <dgm:cxn modelId="{7F89130D-6822-416B-BDD5-4A284D5B8C31}" type="presOf" srcId="{689BB8FB-2192-4935-ACC7-A8BEBC6D3FE7}" destId="{7465F595-D6AF-4AA7-8CB7-6B7298890493}" srcOrd="0" destOrd="0" presId="urn:microsoft.com/office/officeart/2005/8/layout/hList7"/>
    <dgm:cxn modelId="{58E2CFAD-A5FF-4B5A-A35B-E0715BCE9BDA}" type="presOf" srcId="{51C7E42F-1D67-44E1-B697-78F7AD3CEA52}" destId="{CEE97D0A-FCBF-4BF2-8E1D-8A218B66DFF2}" srcOrd="0" destOrd="0" presId="urn:microsoft.com/office/officeart/2005/8/layout/hList7"/>
    <dgm:cxn modelId="{928D0239-DABB-4BB4-B8AE-1B3C9C76E77E}" srcId="{689BB8FB-2192-4935-ACC7-A8BEBC6D3FE7}" destId="{38FBEB4B-C29D-4792-A5EA-5D802FD56418}" srcOrd="3" destOrd="0" parTransId="{D09FAAD4-88CC-4EA2-957B-09585CD4D5DD}" sibTransId="{BD1C6F6E-9F4B-4493-9448-88AA04C0EC80}"/>
    <dgm:cxn modelId="{B6E82181-9287-4E2D-A42F-9B8799D2759A}" type="presOf" srcId="{A1EC4E7F-EE22-4CED-9748-DD82B7D90971}" destId="{9DDF1720-1A10-4F00-95DF-D7A31B174A7E}" srcOrd="1" destOrd="0" presId="urn:microsoft.com/office/officeart/2005/8/layout/hList7"/>
    <dgm:cxn modelId="{48FA97AE-7215-4BC0-A6C2-0CCF48BC7246}" type="presOf" srcId="{BD1C6F6E-9F4B-4493-9448-88AA04C0EC80}" destId="{AEBA636F-F7CF-4EE0-9952-F4CB3A8835A2}" srcOrd="0" destOrd="0" presId="urn:microsoft.com/office/officeart/2005/8/layout/hList7"/>
    <dgm:cxn modelId="{78E4FB2D-67A8-4B2B-B8E0-D2D4C5D8DB02}" srcId="{689BB8FB-2192-4935-ACC7-A8BEBC6D3FE7}" destId="{51C7E42F-1D67-44E1-B697-78F7AD3CEA52}" srcOrd="4" destOrd="0" parTransId="{F3111566-ED98-4385-980F-3FB8BC1BB763}" sibTransId="{E5E2CB27-32C0-4C6F-A40F-6B34A3F11FD5}"/>
    <dgm:cxn modelId="{E7564676-C1AF-4E8B-B713-396BA591ECA4}" type="presOf" srcId="{BCC8C6E9-7AF8-4D02-93CC-3202A0117B13}" destId="{ABFAD8A1-E558-4A29-950C-B0CA97178BBC}" srcOrd="0" destOrd="0" presId="urn:microsoft.com/office/officeart/2005/8/layout/hList7"/>
    <dgm:cxn modelId="{4AEDC604-63FA-401D-BDE9-378AF82EA4A2}" type="presOf" srcId="{EE447815-AFB4-4727-825E-0CC92A63BD1C}" destId="{AA633E00-BF54-460E-83EB-8F9B5158F71A}" srcOrd="0" destOrd="0" presId="urn:microsoft.com/office/officeart/2005/8/layout/hList7"/>
    <dgm:cxn modelId="{676E800F-4100-4AA8-9A1C-EAFA14BD49C3}" type="presOf" srcId="{38FBEB4B-C29D-4792-A5EA-5D802FD56418}" destId="{4A8DEEE9-F044-4D77-99FC-4F613A93A05D}" srcOrd="0" destOrd="0" presId="urn:microsoft.com/office/officeart/2005/8/layout/hList7"/>
    <dgm:cxn modelId="{5B724B44-4368-472D-B027-B5E7BEE1769F}" type="presOf" srcId="{E7A0C170-0FC2-4E5E-9F24-1121C989F15A}" destId="{6AE1C002-AC35-40F8-A36B-68702A4B9418}" srcOrd="0" destOrd="0" presId="urn:microsoft.com/office/officeart/2005/8/layout/hList7"/>
    <dgm:cxn modelId="{64B56E2C-F198-446F-BAE3-09CCD831CD24}" type="presOf" srcId="{83C2B7B1-6C75-49E7-8834-98386A453388}" destId="{FB1520CA-78D4-4F5A-BB8E-46975399A3B4}" srcOrd="0" destOrd="0" presId="urn:microsoft.com/office/officeart/2005/8/layout/hList7"/>
    <dgm:cxn modelId="{C5539E23-6806-4F18-9F44-B9ACDBC03474}" type="presOf" srcId="{38FBEB4B-C29D-4792-A5EA-5D802FD56418}" destId="{B6C45EFD-B645-4241-AB06-70B5FA4E4C48}" srcOrd="1" destOrd="0" presId="urn:microsoft.com/office/officeart/2005/8/layout/hList7"/>
    <dgm:cxn modelId="{2EED6D09-C0C1-4D7D-854C-1B5D6ED61DE8}" srcId="{689BB8FB-2192-4935-ACC7-A8BEBC6D3FE7}" destId="{4A5F3697-5402-48AC-B0A9-1B0D4C04AD54}" srcOrd="1" destOrd="0" parTransId="{F20328C2-AAA4-449E-AB8D-73177D2D9F9F}" sibTransId="{BCC8C6E9-7AF8-4D02-93CC-3202A0117B13}"/>
    <dgm:cxn modelId="{E8ED1029-6973-4310-9D80-FD76F1D78E94}" srcId="{689BB8FB-2192-4935-ACC7-A8BEBC6D3FE7}" destId="{A1EC4E7F-EE22-4CED-9748-DD82B7D90971}" srcOrd="2" destOrd="0" parTransId="{BC239942-E174-42B6-9EFC-7B87AB68192C}" sibTransId="{83C2B7B1-6C75-49E7-8834-98386A453388}"/>
    <dgm:cxn modelId="{255D2516-F516-4517-93F4-9A656CED1B62}" type="presOf" srcId="{A1EC4E7F-EE22-4CED-9748-DD82B7D90971}" destId="{DC533262-EF34-47C9-9AC5-EC04CC05184B}" srcOrd="0" destOrd="0" presId="urn:microsoft.com/office/officeart/2005/8/layout/hList7"/>
    <dgm:cxn modelId="{C0B2D452-FC1F-419A-8ED1-4BEA27D04C2A}" type="presOf" srcId="{4A5F3697-5402-48AC-B0A9-1B0D4C04AD54}" destId="{E891EF52-7903-452E-BF7F-6D6EFB605468}" srcOrd="0" destOrd="0" presId="urn:microsoft.com/office/officeart/2005/8/layout/hList7"/>
    <dgm:cxn modelId="{F12642F7-4D96-48A9-A38F-33246D24BC78}" type="presOf" srcId="{51C7E42F-1D67-44E1-B697-78F7AD3CEA52}" destId="{7F1AB48D-B662-4135-B2AA-67D99CFC9CAB}" srcOrd="1" destOrd="0" presId="urn:microsoft.com/office/officeart/2005/8/layout/hList7"/>
    <dgm:cxn modelId="{9CD632E1-995E-463A-909F-09EFB2819954}" srcId="{689BB8FB-2192-4935-ACC7-A8BEBC6D3FE7}" destId="{E7A0C170-0FC2-4E5E-9F24-1121C989F15A}" srcOrd="0" destOrd="0" parTransId="{3B36D98A-D06A-4DF8-B533-10FF108FBE07}" sibTransId="{EE447815-AFB4-4727-825E-0CC92A63BD1C}"/>
    <dgm:cxn modelId="{559E8985-DB55-48AC-AA4C-AD47FC488C90}" type="presOf" srcId="{4A5F3697-5402-48AC-B0A9-1B0D4C04AD54}" destId="{FEB659A6-02B5-4212-AD0D-DD2C609B1EF0}" srcOrd="1" destOrd="0" presId="urn:microsoft.com/office/officeart/2005/8/layout/hList7"/>
    <dgm:cxn modelId="{3FAAB82A-229E-40E6-94E0-C20C1CC3546A}" type="presParOf" srcId="{7465F595-D6AF-4AA7-8CB7-6B7298890493}" destId="{2412C2F8-1424-44C9-AE17-E2DAD4FB8BBC}" srcOrd="0" destOrd="0" presId="urn:microsoft.com/office/officeart/2005/8/layout/hList7"/>
    <dgm:cxn modelId="{9DF77DD6-AD52-4910-B15A-C12CEDCF5D65}" type="presParOf" srcId="{7465F595-D6AF-4AA7-8CB7-6B7298890493}" destId="{15029118-B043-428F-A426-8448DABB0298}" srcOrd="1" destOrd="0" presId="urn:microsoft.com/office/officeart/2005/8/layout/hList7"/>
    <dgm:cxn modelId="{A418B208-8535-491C-903E-E8A067CB8293}" type="presParOf" srcId="{15029118-B043-428F-A426-8448DABB0298}" destId="{D50DB6BA-B350-4A6F-8E50-E52E203F7E40}" srcOrd="0" destOrd="0" presId="urn:microsoft.com/office/officeart/2005/8/layout/hList7"/>
    <dgm:cxn modelId="{F902BEBB-5FD1-4186-B68C-EE6C092BA983}" type="presParOf" srcId="{D50DB6BA-B350-4A6F-8E50-E52E203F7E40}" destId="{6AE1C002-AC35-40F8-A36B-68702A4B9418}" srcOrd="0" destOrd="0" presId="urn:microsoft.com/office/officeart/2005/8/layout/hList7"/>
    <dgm:cxn modelId="{88B7FA48-DC64-4685-AE66-76D384BCDFB0}" type="presParOf" srcId="{D50DB6BA-B350-4A6F-8E50-E52E203F7E40}" destId="{A91ED297-A260-42FE-B877-802FA9F1FEA5}" srcOrd="1" destOrd="0" presId="urn:microsoft.com/office/officeart/2005/8/layout/hList7"/>
    <dgm:cxn modelId="{F9D381B2-201B-455A-88AA-EBD6A7D462C8}" type="presParOf" srcId="{D50DB6BA-B350-4A6F-8E50-E52E203F7E40}" destId="{5CF739E7-D32A-4352-93B6-69E8DD5D4479}" srcOrd="2" destOrd="0" presId="urn:microsoft.com/office/officeart/2005/8/layout/hList7"/>
    <dgm:cxn modelId="{E57AD4A1-6DDF-42D1-B0CB-B47186124D3A}" type="presParOf" srcId="{D50DB6BA-B350-4A6F-8E50-E52E203F7E40}" destId="{5D4D95FA-1821-4160-A8D4-CCDD472357A6}" srcOrd="3" destOrd="0" presId="urn:microsoft.com/office/officeart/2005/8/layout/hList7"/>
    <dgm:cxn modelId="{799E7ACE-E95C-41C6-971A-9D7EE3D03C11}" type="presParOf" srcId="{15029118-B043-428F-A426-8448DABB0298}" destId="{AA633E00-BF54-460E-83EB-8F9B5158F71A}" srcOrd="1" destOrd="0" presId="urn:microsoft.com/office/officeart/2005/8/layout/hList7"/>
    <dgm:cxn modelId="{607837DE-0F08-400D-BDA1-762368ED02AF}" type="presParOf" srcId="{15029118-B043-428F-A426-8448DABB0298}" destId="{B74A6CB8-41A0-4A01-B842-21588275B367}" srcOrd="2" destOrd="0" presId="urn:microsoft.com/office/officeart/2005/8/layout/hList7"/>
    <dgm:cxn modelId="{A4335213-60E2-4312-AF24-CD5E73D27646}" type="presParOf" srcId="{B74A6CB8-41A0-4A01-B842-21588275B367}" destId="{E891EF52-7903-452E-BF7F-6D6EFB605468}" srcOrd="0" destOrd="0" presId="urn:microsoft.com/office/officeart/2005/8/layout/hList7"/>
    <dgm:cxn modelId="{476EC3F3-04EB-4CEE-9172-14B71ED73A70}" type="presParOf" srcId="{B74A6CB8-41A0-4A01-B842-21588275B367}" destId="{FEB659A6-02B5-4212-AD0D-DD2C609B1EF0}" srcOrd="1" destOrd="0" presId="urn:microsoft.com/office/officeart/2005/8/layout/hList7"/>
    <dgm:cxn modelId="{EE5D486A-7804-4D84-85EA-73B0BD103598}" type="presParOf" srcId="{B74A6CB8-41A0-4A01-B842-21588275B367}" destId="{F208841E-C6C8-4002-862B-451F0E1F6D85}" srcOrd="2" destOrd="0" presId="urn:microsoft.com/office/officeart/2005/8/layout/hList7"/>
    <dgm:cxn modelId="{AE910553-ACD4-4D8A-9F5C-5C52C3E62CCA}" type="presParOf" srcId="{B74A6CB8-41A0-4A01-B842-21588275B367}" destId="{C6ABC2A4-01CA-40BC-B36D-C5DD0770B488}" srcOrd="3" destOrd="0" presId="urn:microsoft.com/office/officeart/2005/8/layout/hList7"/>
    <dgm:cxn modelId="{4194BEAE-0D40-4EDC-B0A1-9CC62302C4E7}" type="presParOf" srcId="{15029118-B043-428F-A426-8448DABB0298}" destId="{ABFAD8A1-E558-4A29-950C-B0CA97178BBC}" srcOrd="3" destOrd="0" presId="urn:microsoft.com/office/officeart/2005/8/layout/hList7"/>
    <dgm:cxn modelId="{B057E718-DCBC-4ED7-9CB8-9B8B039CB300}" type="presParOf" srcId="{15029118-B043-428F-A426-8448DABB0298}" destId="{6F559160-8AD9-4AA3-AEB4-D21AF785D3AB}" srcOrd="4" destOrd="0" presId="urn:microsoft.com/office/officeart/2005/8/layout/hList7"/>
    <dgm:cxn modelId="{7B9281BD-B819-43F1-A076-08D063ECEC46}" type="presParOf" srcId="{6F559160-8AD9-4AA3-AEB4-D21AF785D3AB}" destId="{DC533262-EF34-47C9-9AC5-EC04CC05184B}" srcOrd="0" destOrd="0" presId="urn:microsoft.com/office/officeart/2005/8/layout/hList7"/>
    <dgm:cxn modelId="{F4E9E2AD-6E25-4524-A483-4F5B40944FC6}" type="presParOf" srcId="{6F559160-8AD9-4AA3-AEB4-D21AF785D3AB}" destId="{9DDF1720-1A10-4F00-95DF-D7A31B174A7E}" srcOrd="1" destOrd="0" presId="urn:microsoft.com/office/officeart/2005/8/layout/hList7"/>
    <dgm:cxn modelId="{4F15FC33-D49C-490A-8EEA-E53CFD25C6A8}" type="presParOf" srcId="{6F559160-8AD9-4AA3-AEB4-D21AF785D3AB}" destId="{76324A79-802F-4C8A-85E3-C315D78B0E12}" srcOrd="2" destOrd="0" presId="urn:microsoft.com/office/officeart/2005/8/layout/hList7"/>
    <dgm:cxn modelId="{5BB20F68-1B24-4197-805F-CAF8475B72CC}" type="presParOf" srcId="{6F559160-8AD9-4AA3-AEB4-D21AF785D3AB}" destId="{978787B9-1768-4055-8796-A73D4EE3F54F}" srcOrd="3" destOrd="0" presId="urn:microsoft.com/office/officeart/2005/8/layout/hList7"/>
    <dgm:cxn modelId="{C77AF177-E430-4D11-9B45-358AA13F1D1A}" type="presParOf" srcId="{15029118-B043-428F-A426-8448DABB0298}" destId="{FB1520CA-78D4-4F5A-BB8E-46975399A3B4}" srcOrd="5" destOrd="0" presId="urn:microsoft.com/office/officeart/2005/8/layout/hList7"/>
    <dgm:cxn modelId="{0A7A24E3-D61C-4AA3-ACD2-8C4314DFA55A}" type="presParOf" srcId="{15029118-B043-428F-A426-8448DABB0298}" destId="{7900A42C-20BB-4BD0-A112-FC8A923C49A9}" srcOrd="6" destOrd="0" presId="urn:microsoft.com/office/officeart/2005/8/layout/hList7"/>
    <dgm:cxn modelId="{54F36A0A-8FCF-49A4-AB2E-BE86D1B1CE7C}" type="presParOf" srcId="{7900A42C-20BB-4BD0-A112-FC8A923C49A9}" destId="{4A8DEEE9-F044-4D77-99FC-4F613A93A05D}" srcOrd="0" destOrd="0" presId="urn:microsoft.com/office/officeart/2005/8/layout/hList7"/>
    <dgm:cxn modelId="{505614F2-2F4E-4139-9512-E160A36AB4E5}" type="presParOf" srcId="{7900A42C-20BB-4BD0-A112-FC8A923C49A9}" destId="{B6C45EFD-B645-4241-AB06-70B5FA4E4C48}" srcOrd="1" destOrd="0" presId="urn:microsoft.com/office/officeart/2005/8/layout/hList7"/>
    <dgm:cxn modelId="{7E85BB0B-6554-428C-8CE1-97BE9BD86DA7}" type="presParOf" srcId="{7900A42C-20BB-4BD0-A112-FC8A923C49A9}" destId="{E169C4B8-6E17-4369-B3D8-9F8AC840B96F}" srcOrd="2" destOrd="0" presId="urn:microsoft.com/office/officeart/2005/8/layout/hList7"/>
    <dgm:cxn modelId="{74A61FA7-9EEA-41D3-B24D-250F6F01D8C1}" type="presParOf" srcId="{7900A42C-20BB-4BD0-A112-FC8A923C49A9}" destId="{91F952E9-4B8D-4B4D-99D9-6562951D8A9D}" srcOrd="3" destOrd="0" presId="urn:microsoft.com/office/officeart/2005/8/layout/hList7"/>
    <dgm:cxn modelId="{8834A534-2930-448E-B8C1-FE09FB6983FF}" type="presParOf" srcId="{15029118-B043-428F-A426-8448DABB0298}" destId="{AEBA636F-F7CF-4EE0-9952-F4CB3A8835A2}" srcOrd="7" destOrd="0" presId="urn:microsoft.com/office/officeart/2005/8/layout/hList7"/>
    <dgm:cxn modelId="{8302FA25-19CF-4C2F-9ACB-22B3431CFF2F}" type="presParOf" srcId="{15029118-B043-428F-A426-8448DABB0298}" destId="{4EC73174-DF23-449C-A1CD-B0B2C9F9171D}" srcOrd="8" destOrd="0" presId="urn:microsoft.com/office/officeart/2005/8/layout/hList7"/>
    <dgm:cxn modelId="{5724D613-A0FF-4A52-9B49-8647A07A9426}" type="presParOf" srcId="{4EC73174-DF23-449C-A1CD-B0B2C9F9171D}" destId="{CEE97D0A-FCBF-4BF2-8E1D-8A218B66DFF2}" srcOrd="0" destOrd="0" presId="urn:microsoft.com/office/officeart/2005/8/layout/hList7"/>
    <dgm:cxn modelId="{856022C5-151B-40DD-A749-22369745E73B}" type="presParOf" srcId="{4EC73174-DF23-449C-A1CD-B0B2C9F9171D}" destId="{7F1AB48D-B662-4135-B2AA-67D99CFC9CAB}" srcOrd="1" destOrd="0" presId="urn:microsoft.com/office/officeart/2005/8/layout/hList7"/>
    <dgm:cxn modelId="{C85F5EE4-A7AF-4C25-8762-64C8550ACE40}" type="presParOf" srcId="{4EC73174-DF23-449C-A1CD-B0B2C9F9171D}" destId="{200C89A1-0510-463B-99A0-6E708932E966}" srcOrd="2" destOrd="0" presId="urn:microsoft.com/office/officeart/2005/8/layout/hList7"/>
    <dgm:cxn modelId="{4F52D440-1BDB-49CB-BC06-BBC3EB1D4AFD}" type="presParOf" srcId="{4EC73174-DF23-449C-A1CD-B0B2C9F9171D}" destId="{03D86EDE-0934-44DF-A0E0-866DBA516F7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0B50F1-0A5D-49BD-8150-74C2DB85A3F5}" type="doc">
      <dgm:prSet loTypeId="urn:microsoft.com/office/officeart/2005/8/layout/cycle6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557DD6F-4F51-43A3-83B8-68BE25C08EEF}">
      <dgm:prSet phldrT="[Text]" custT="1"/>
      <dgm:spPr/>
      <dgm:t>
        <a:bodyPr/>
        <a:lstStyle/>
        <a:p>
          <a:r>
            <a:rPr lang="en-US" sz="1800" b="1" dirty="0" smtClean="0">
              <a:latin typeface="+mj-lt"/>
            </a:rPr>
            <a:t>Community Focus</a:t>
          </a:r>
          <a:endParaRPr lang="en-US" sz="1800" b="1" dirty="0">
            <a:latin typeface="+mj-lt"/>
          </a:endParaRPr>
        </a:p>
      </dgm:t>
    </dgm:pt>
    <dgm:pt modelId="{4B891204-B3B2-4109-A8C1-E82F6C711818}" type="parTrans" cxnId="{8164E8B8-99DC-4784-A85B-71BB543A5A6B}">
      <dgm:prSet/>
      <dgm:spPr/>
      <dgm:t>
        <a:bodyPr/>
        <a:lstStyle/>
        <a:p>
          <a:endParaRPr lang="en-US"/>
        </a:p>
      </dgm:t>
    </dgm:pt>
    <dgm:pt modelId="{7F012E27-7E86-4DA9-ABB2-79141F401784}" type="sibTrans" cxnId="{8164E8B8-99DC-4784-A85B-71BB543A5A6B}">
      <dgm:prSet/>
      <dgm:spPr/>
      <dgm:t>
        <a:bodyPr/>
        <a:lstStyle/>
        <a:p>
          <a:endParaRPr lang="en-US"/>
        </a:p>
      </dgm:t>
    </dgm:pt>
    <dgm:pt modelId="{DEB35229-C33D-4621-8B12-18C4FC57239E}">
      <dgm:prSet phldrT="[Text]" custT="1"/>
      <dgm:spPr/>
      <dgm:t>
        <a:bodyPr/>
        <a:lstStyle/>
        <a:p>
          <a:r>
            <a:rPr lang="en-US" sz="1800" b="1" dirty="0" smtClean="0">
              <a:latin typeface="+mj-lt"/>
            </a:rPr>
            <a:t>Participatory Planning</a:t>
          </a:r>
          <a:endParaRPr lang="en-US" sz="1800" b="1" dirty="0">
            <a:latin typeface="+mj-lt"/>
          </a:endParaRPr>
        </a:p>
      </dgm:t>
    </dgm:pt>
    <dgm:pt modelId="{23B0AD3B-761E-4443-8096-8C17DFA902F1}" type="parTrans" cxnId="{154DD048-F8DA-49BF-AF56-4A0553342DEC}">
      <dgm:prSet/>
      <dgm:spPr/>
      <dgm:t>
        <a:bodyPr/>
        <a:lstStyle/>
        <a:p>
          <a:endParaRPr lang="en-US"/>
        </a:p>
      </dgm:t>
    </dgm:pt>
    <dgm:pt modelId="{3667303B-1F31-4F46-94D0-2C9D391FBC30}" type="sibTrans" cxnId="{154DD048-F8DA-49BF-AF56-4A0553342DEC}">
      <dgm:prSet/>
      <dgm:spPr/>
      <dgm:t>
        <a:bodyPr/>
        <a:lstStyle/>
        <a:p>
          <a:endParaRPr lang="en-US"/>
        </a:p>
      </dgm:t>
    </dgm:pt>
    <dgm:pt modelId="{1E458769-95D5-4DD6-ABC9-36EECCDEE553}">
      <dgm:prSet phldrT="[Text]" custT="1"/>
      <dgm:spPr/>
      <dgm:t>
        <a:bodyPr/>
        <a:lstStyle/>
        <a:p>
          <a:r>
            <a:rPr lang="en-US" sz="1800" b="1" dirty="0" smtClean="0">
              <a:latin typeface="+mj-lt"/>
            </a:rPr>
            <a:t>Participatory Monitoring</a:t>
          </a:r>
          <a:endParaRPr lang="en-US" sz="1800" b="1" dirty="0">
            <a:latin typeface="+mj-lt"/>
          </a:endParaRPr>
        </a:p>
      </dgm:t>
    </dgm:pt>
    <dgm:pt modelId="{18F36032-45B6-4373-9302-D6442FB1AD32}" type="parTrans" cxnId="{B6394B6B-8AE5-41DF-BC46-26B2FD926E0B}">
      <dgm:prSet/>
      <dgm:spPr/>
      <dgm:t>
        <a:bodyPr/>
        <a:lstStyle/>
        <a:p>
          <a:endParaRPr lang="en-US"/>
        </a:p>
      </dgm:t>
    </dgm:pt>
    <dgm:pt modelId="{2BD6DC56-C05C-488D-BDE3-DB8D97B88DC3}" type="sibTrans" cxnId="{B6394B6B-8AE5-41DF-BC46-26B2FD926E0B}">
      <dgm:prSet/>
      <dgm:spPr/>
      <dgm:t>
        <a:bodyPr/>
        <a:lstStyle/>
        <a:p>
          <a:endParaRPr lang="en-US"/>
        </a:p>
      </dgm:t>
    </dgm:pt>
    <dgm:pt modelId="{E88A98FF-701E-4F7B-8A18-1844349E9BF4}">
      <dgm:prSet phldrT="[Text]" custT="1"/>
      <dgm:spPr/>
      <dgm:t>
        <a:bodyPr/>
        <a:lstStyle/>
        <a:p>
          <a:r>
            <a:rPr lang="en-US" sz="1800" b="1" dirty="0" smtClean="0">
              <a:latin typeface="+mj-lt"/>
            </a:rPr>
            <a:t>Community involvement in implementation and </a:t>
          </a:r>
          <a:r>
            <a:rPr lang="en-US" sz="1800" b="1" dirty="0" err="1" smtClean="0">
              <a:latin typeface="+mj-lt"/>
            </a:rPr>
            <a:t>O&amp;M</a:t>
          </a:r>
          <a:endParaRPr lang="en-US" sz="1800" b="1" dirty="0">
            <a:latin typeface="+mj-lt"/>
          </a:endParaRPr>
        </a:p>
      </dgm:t>
    </dgm:pt>
    <dgm:pt modelId="{4DF0563B-7EC7-4033-9912-4142E689372A}" type="parTrans" cxnId="{240ED4A2-7144-4D54-B16A-009F499DFC1E}">
      <dgm:prSet/>
      <dgm:spPr/>
      <dgm:t>
        <a:bodyPr/>
        <a:lstStyle/>
        <a:p>
          <a:endParaRPr lang="en-US"/>
        </a:p>
      </dgm:t>
    </dgm:pt>
    <dgm:pt modelId="{4008E44A-BF6F-4867-93E7-D9FA9A845593}" type="sibTrans" cxnId="{240ED4A2-7144-4D54-B16A-009F499DFC1E}">
      <dgm:prSet/>
      <dgm:spPr/>
      <dgm:t>
        <a:bodyPr/>
        <a:lstStyle/>
        <a:p>
          <a:endParaRPr lang="en-US"/>
        </a:p>
      </dgm:t>
    </dgm:pt>
    <dgm:pt modelId="{7F6F4CDD-F1D8-4C7A-A21F-ED316851FC7E}">
      <dgm:prSet phldrT="[Text]" custT="1"/>
      <dgm:spPr/>
      <dgm:t>
        <a:bodyPr/>
        <a:lstStyle/>
        <a:p>
          <a:r>
            <a:rPr lang="en-US" sz="1800" b="1" dirty="0" smtClean="0">
              <a:latin typeface="+mj-lt"/>
            </a:rPr>
            <a:t>Community Control of Resources</a:t>
          </a:r>
          <a:endParaRPr lang="en-US" sz="1800" b="1" dirty="0">
            <a:latin typeface="+mj-lt"/>
          </a:endParaRPr>
        </a:p>
      </dgm:t>
    </dgm:pt>
    <dgm:pt modelId="{AD2EB86D-DAA9-42F0-8D78-32C10F90ED04}" type="parTrans" cxnId="{A25E117C-10F2-4195-97EB-5D3B9D24D344}">
      <dgm:prSet/>
      <dgm:spPr/>
      <dgm:t>
        <a:bodyPr/>
        <a:lstStyle/>
        <a:p>
          <a:endParaRPr lang="en-US"/>
        </a:p>
      </dgm:t>
    </dgm:pt>
    <dgm:pt modelId="{4B6A2687-B219-4E67-A397-AE3483449793}" type="sibTrans" cxnId="{A25E117C-10F2-4195-97EB-5D3B9D24D344}">
      <dgm:prSet/>
      <dgm:spPr/>
      <dgm:t>
        <a:bodyPr/>
        <a:lstStyle/>
        <a:p>
          <a:endParaRPr lang="en-US"/>
        </a:p>
      </dgm:t>
    </dgm:pt>
    <dgm:pt modelId="{EED406F5-1340-459F-8CCE-3D2391DBC2CD}" type="pres">
      <dgm:prSet presAssocID="{5E0B50F1-0A5D-49BD-8150-74C2DB85A3F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BF1837-0F18-420F-961B-4E88FF727047}" type="pres">
      <dgm:prSet presAssocID="{B557DD6F-4F51-43A3-83B8-68BE25C08EE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EBB787-8E54-4E14-8076-90B04BF2DDD9}" type="pres">
      <dgm:prSet presAssocID="{B557DD6F-4F51-43A3-83B8-68BE25C08EEF}" presName="spNode" presStyleCnt="0"/>
      <dgm:spPr/>
      <dgm:t>
        <a:bodyPr/>
        <a:lstStyle/>
        <a:p>
          <a:endParaRPr lang="en-US"/>
        </a:p>
      </dgm:t>
    </dgm:pt>
    <dgm:pt modelId="{8B34E369-73D5-41A9-8D1C-A848F63BB1CD}" type="pres">
      <dgm:prSet presAssocID="{7F012E27-7E86-4DA9-ABB2-79141F401784}" presName="sibTrans" presStyleLbl="sibTrans1D1" presStyleIdx="0" presStyleCnt="5"/>
      <dgm:spPr/>
      <dgm:t>
        <a:bodyPr/>
        <a:lstStyle/>
        <a:p>
          <a:endParaRPr lang="en-US"/>
        </a:p>
      </dgm:t>
    </dgm:pt>
    <dgm:pt modelId="{0F8992E5-688E-4FBB-AB19-12E9100B9853}" type="pres">
      <dgm:prSet presAssocID="{DEB35229-C33D-4621-8B12-18C4FC57239E}" presName="node" presStyleLbl="node1" presStyleIdx="1" presStyleCnt="5" custScaleX="1055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97C508-8412-44FB-801D-A15C1400A3F3}" type="pres">
      <dgm:prSet presAssocID="{DEB35229-C33D-4621-8B12-18C4FC57239E}" presName="spNode" presStyleCnt="0"/>
      <dgm:spPr/>
      <dgm:t>
        <a:bodyPr/>
        <a:lstStyle/>
        <a:p>
          <a:endParaRPr lang="en-US"/>
        </a:p>
      </dgm:t>
    </dgm:pt>
    <dgm:pt modelId="{A7BEBF84-6652-47F6-AA08-9C942D888669}" type="pres">
      <dgm:prSet presAssocID="{3667303B-1F31-4F46-94D0-2C9D391FBC30}" presName="sibTrans" presStyleLbl="sibTrans1D1" presStyleIdx="1" presStyleCnt="5"/>
      <dgm:spPr/>
      <dgm:t>
        <a:bodyPr/>
        <a:lstStyle/>
        <a:p>
          <a:endParaRPr lang="en-US"/>
        </a:p>
      </dgm:t>
    </dgm:pt>
    <dgm:pt modelId="{41DE225A-2BF6-4E6B-84EB-D5584BA9AE5C}" type="pres">
      <dgm:prSet presAssocID="{1E458769-95D5-4DD6-ABC9-36EECCDEE553}" presName="node" presStyleLbl="node1" presStyleIdx="2" presStyleCnt="5" custScaleX="112744" custScaleY="1160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FBA258-24EB-4EF0-AFA3-C0886CC53E96}" type="pres">
      <dgm:prSet presAssocID="{1E458769-95D5-4DD6-ABC9-36EECCDEE553}" presName="spNode" presStyleCnt="0"/>
      <dgm:spPr/>
      <dgm:t>
        <a:bodyPr/>
        <a:lstStyle/>
        <a:p>
          <a:endParaRPr lang="en-US"/>
        </a:p>
      </dgm:t>
    </dgm:pt>
    <dgm:pt modelId="{064036E9-3945-4588-9AAD-E865D8D412C1}" type="pres">
      <dgm:prSet presAssocID="{2BD6DC56-C05C-488D-BDE3-DB8D97B88DC3}" presName="sibTrans" presStyleLbl="sibTrans1D1" presStyleIdx="2" presStyleCnt="5"/>
      <dgm:spPr/>
      <dgm:t>
        <a:bodyPr/>
        <a:lstStyle/>
        <a:p>
          <a:endParaRPr lang="en-US"/>
        </a:p>
      </dgm:t>
    </dgm:pt>
    <dgm:pt modelId="{B9BD2764-E94E-43AD-971C-0874C13BBD7B}" type="pres">
      <dgm:prSet presAssocID="{E88A98FF-701E-4F7B-8A18-1844349E9BF4}" presName="node" presStyleLbl="node1" presStyleIdx="3" presStyleCnt="5" custScaleX="129017" custScaleY="1086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E9856B-57D7-413C-ACD9-7442E24B5192}" type="pres">
      <dgm:prSet presAssocID="{E88A98FF-701E-4F7B-8A18-1844349E9BF4}" presName="spNode" presStyleCnt="0"/>
      <dgm:spPr/>
      <dgm:t>
        <a:bodyPr/>
        <a:lstStyle/>
        <a:p>
          <a:endParaRPr lang="en-US"/>
        </a:p>
      </dgm:t>
    </dgm:pt>
    <dgm:pt modelId="{E3209483-2C40-4688-AFD7-47A3BBBA3590}" type="pres">
      <dgm:prSet presAssocID="{4008E44A-BF6F-4867-93E7-D9FA9A845593}" presName="sibTrans" presStyleLbl="sibTrans1D1" presStyleIdx="3" presStyleCnt="5"/>
      <dgm:spPr/>
      <dgm:t>
        <a:bodyPr/>
        <a:lstStyle/>
        <a:p>
          <a:endParaRPr lang="en-US"/>
        </a:p>
      </dgm:t>
    </dgm:pt>
    <dgm:pt modelId="{B1A5B55F-C7FC-4821-9A53-2AE0F468357B}" type="pres">
      <dgm:prSet presAssocID="{7F6F4CDD-F1D8-4C7A-A21F-ED316851FC7E}" presName="node" presStyleLbl="node1" presStyleIdx="4" presStyleCnt="5" custScaleX="1072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34152-CFB4-4E80-AD79-82ADF936F472}" type="pres">
      <dgm:prSet presAssocID="{7F6F4CDD-F1D8-4C7A-A21F-ED316851FC7E}" presName="spNode" presStyleCnt="0"/>
      <dgm:spPr/>
      <dgm:t>
        <a:bodyPr/>
        <a:lstStyle/>
        <a:p>
          <a:endParaRPr lang="en-US"/>
        </a:p>
      </dgm:t>
    </dgm:pt>
    <dgm:pt modelId="{0808BF3C-2506-4AF6-A13A-A42DAE7418F9}" type="pres">
      <dgm:prSet presAssocID="{4B6A2687-B219-4E67-A397-AE3483449793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D3A25430-E654-4399-81C1-75E5B020027E}" type="presOf" srcId="{7F6F4CDD-F1D8-4C7A-A21F-ED316851FC7E}" destId="{B1A5B55F-C7FC-4821-9A53-2AE0F468357B}" srcOrd="0" destOrd="0" presId="urn:microsoft.com/office/officeart/2005/8/layout/cycle6"/>
    <dgm:cxn modelId="{8CE8ED18-FC30-430E-A3DF-F1CD2194212F}" type="presOf" srcId="{3667303B-1F31-4F46-94D0-2C9D391FBC30}" destId="{A7BEBF84-6652-47F6-AA08-9C942D888669}" srcOrd="0" destOrd="0" presId="urn:microsoft.com/office/officeart/2005/8/layout/cycle6"/>
    <dgm:cxn modelId="{56F4D610-53E7-4ED2-B020-806D588330AC}" type="presOf" srcId="{7F012E27-7E86-4DA9-ABB2-79141F401784}" destId="{8B34E369-73D5-41A9-8D1C-A848F63BB1CD}" srcOrd="0" destOrd="0" presId="urn:microsoft.com/office/officeart/2005/8/layout/cycle6"/>
    <dgm:cxn modelId="{BED48803-533E-4408-AC74-68BFD1CAC7F7}" type="presOf" srcId="{B557DD6F-4F51-43A3-83B8-68BE25C08EEF}" destId="{22BF1837-0F18-420F-961B-4E88FF727047}" srcOrd="0" destOrd="0" presId="urn:microsoft.com/office/officeart/2005/8/layout/cycle6"/>
    <dgm:cxn modelId="{154DD048-F8DA-49BF-AF56-4A0553342DEC}" srcId="{5E0B50F1-0A5D-49BD-8150-74C2DB85A3F5}" destId="{DEB35229-C33D-4621-8B12-18C4FC57239E}" srcOrd="1" destOrd="0" parTransId="{23B0AD3B-761E-4443-8096-8C17DFA902F1}" sibTransId="{3667303B-1F31-4F46-94D0-2C9D391FBC30}"/>
    <dgm:cxn modelId="{FFE5CE55-004E-40D4-8FCE-4A98AC4E04BD}" type="presOf" srcId="{E88A98FF-701E-4F7B-8A18-1844349E9BF4}" destId="{B9BD2764-E94E-43AD-971C-0874C13BBD7B}" srcOrd="0" destOrd="0" presId="urn:microsoft.com/office/officeart/2005/8/layout/cycle6"/>
    <dgm:cxn modelId="{1BEAA9E8-903A-409F-A3E2-DE319F296D2F}" type="presOf" srcId="{4008E44A-BF6F-4867-93E7-D9FA9A845593}" destId="{E3209483-2C40-4688-AFD7-47A3BBBA3590}" srcOrd="0" destOrd="0" presId="urn:microsoft.com/office/officeart/2005/8/layout/cycle6"/>
    <dgm:cxn modelId="{FB62BAC4-4286-4D2B-87C7-B9123B2E9587}" type="presOf" srcId="{1E458769-95D5-4DD6-ABC9-36EECCDEE553}" destId="{41DE225A-2BF6-4E6B-84EB-D5584BA9AE5C}" srcOrd="0" destOrd="0" presId="urn:microsoft.com/office/officeart/2005/8/layout/cycle6"/>
    <dgm:cxn modelId="{1B059A85-D621-4570-B3D3-1ECF2A4F3225}" type="presOf" srcId="{DEB35229-C33D-4621-8B12-18C4FC57239E}" destId="{0F8992E5-688E-4FBB-AB19-12E9100B9853}" srcOrd="0" destOrd="0" presId="urn:microsoft.com/office/officeart/2005/8/layout/cycle6"/>
    <dgm:cxn modelId="{B6394B6B-8AE5-41DF-BC46-26B2FD926E0B}" srcId="{5E0B50F1-0A5D-49BD-8150-74C2DB85A3F5}" destId="{1E458769-95D5-4DD6-ABC9-36EECCDEE553}" srcOrd="2" destOrd="0" parTransId="{18F36032-45B6-4373-9302-D6442FB1AD32}" sibTransId="{2BD6DC56-C05C-488D-BDE3-DB8D97B88DC3}"/>
    <dgm:cxn modelId="{240ED4A2-7144-4D54-B16A-009F499DFC1E}" srcId="{5E0B50F1-0A5D-49BD-8150-74C2DB85A3F5}" destId="{E88A98FF-701E-4F7B-8A18-1844349E9BF4}" srcOrd="3" destOrd="0" parTransId="{4DF0563B-7EC7-4033-9912-4142E689372A}" sibTransId="{4008E44A-BF6F-4867-93E7-D9FA9A845593}"/>
    <dgm:cxn modelId="{A25919EF-7B83-49FB-BCAB-E9036A85C1AE}" type="presOf" srcId="{4B6A2687-B219-4E67-A397-AE3483449793}" destId="{0808BF3C-2506-4AF6-A13A-A42DAE7418F9}" srcOrd="0" destOrd="0" presId="urn:microsoft.com/office/officeart/2005/8/layout/cycle6"/>
    <dgm:cxn modelId="{8D1F31E2-BC50-4119-8190-81DC1B888C57}" type="presOf" srcId="{2BD6DC56-C05C-488D-BDE3-DB8D97B88DC3}" destId="{064036E9-3945-4588-9AAD-E865D8D412C1}" srcOrd="0" destOrd="0" presId="urn:microsoft.com/office/officeart/2005/8/layout/cycle6"/>
    <dgm:cxn modelId="{A25E117C-10F2-4195-97EB-5D3B9D24D344}" srcId="{5E0B50F1-0A5D-49BD-8150-74C2DB85A3F5}" destId="{7F6F4CDD-F1D8-4C7A-A21F-ED316851FC7E}" srcOrd="4" destOrd="0" parTransId="{AD2EB86D-DAA9-42F0-8D78-32C10F90ED04}" sibTransId="{4B6A2687-B219-4E67-A397-AE3483449793}"/>
    <dgm:cxn modelId="{8812F7A4-90BD-4936-A0FD-4687D6EEFF10}" type="presOf" srcId="{5E0B50F1-0A5D-49BD-8150-74C2DB85A3F5}" destId="{EED406F5-1340-459F-8CCE-3D2391DBC2CD}" srcOrd="0" destOrd="0" presId="urn:microsoft.com/office/officeart/2005/8/layout/cycle6"/>
    <dgm:cxn modelId="{8164E8B8-99DC-4784-A85B-71BB543A5A6B}" srcId="{5E0B50F1-0A5D-49BD-8150-74C2DB85A3F5}" destId="{B557DD6F-4F51-43A3-83B8-68BE25C08EEF}" srcOrd="0" destOrd="0" parTransId="{4B891204-B3B2-4109-A8C1-E82F6C711818}" sibTransId="{7F012E27-7E86-4DA9-ABB2-79141F401784}"/>
    <dgm:cxn modelId="{1B8D04DB-16A0-42C1-8AF8-BBF561163C68}" type="presParOf" srcId="{EED406F5-1340-459F-8CCE-3D2391DBC2CD}" destId="{22BF1837-0F18-420F-961B-4E88FF727047}" srcOrd="0" destOrd="0" presId="urn:microsoft.com/office/officeart/2005/8/layout/cycle6"/>
    <dgm:cxn modelId="{EDF51555-6E39-4F29-91D5-862E0108AFC2}" type="presParOf" srcId="{EED406F5-1340-459F-8CCE-3D2391DBC2CD}" destId="{01EBB787-8E54-4E14-8076-90B04BF2DDD9}" srcOrd="1" destOrd="0" presId="urn:microsoft.com/office/officeart/2005/8/layout/cycle6"/>
    <dgm:cxn modelId="{A6F3C184-A8D3-47B4-8775-C548B3025DEE}" type="presParOf" srcId="{EED406F5-1340-459F-8CCE-3D2391DBC2CD}" destId="{8B34E369-73D5-41A9-8D1C-A848F63BB1CD}" srcOrd="2" destOrd="0" presId="urn:microsoft.com/office/officeart/2005/8/layout/cycle6"/>
    <dgm:cxn modelId="{807C5C64-A2C7-42C7-9067-81DB4B0EFBEE}" type="presParOf" srcId="{EED406F5-1340-459F-8CCE-3D2391DBC2CD}" destId="{0F8992E5-688E-4FBB-AB19-12E9100B9853}" srcOrd="3" destOrd="0" presId="urn:microsoft.com/office/officeart/2005/8/layout/cycle6"/>
    <dgm:cxn modelId="{60216688-4139-44D6-A84C-7E543C29BAB0}" type="presParOf" srcId="{EED406F5-1340-459F-8CCE-3D2391DBC2CD}" destId="{2B97C508-8412-44FB-801D-A15C1400A3F3}" srcOrd="4" destOrd="0" presId="urn:microsoft.com/office/officeart/2005/8/layout/cycle6"/>
    <dgm:cxn modelId="{63C66A17-D715-49DC-94A9-166DBBD2B53B}" type="presParOf" srcId="{EED406F5-1340-459F-8CCE-3D2391DBC2CD}" destId="{A7BEBF84-6652-47F6-AA08-9C942D888669}" srcOrd="5" destOrd="0" presId="urn:microsoft.com/office/officeart/2005/8/layout/cycle6"/>
    <dgm:cxn modelId="{35D22C85-A69D-4F06-B0D8-D50317BD5E41}" type="presParOf" srcId="{EED406F5-1340-459F-8CCE-3D2391DBC2CD}" destId="{41DE225A-2BF6-4E6B-84EB-D5584BA9AE5C}" srcOrd="6" destOrd="0" presId="urn:microsoft.com/office/officeart/2005/8/layout/cycle6"/>
    <dgm:cxn modelId="{422700B8-1E14-44EF-9FA4-92C22AAE6B56}" type="presParOf" srcId="{EED406F5-1340-459F-8CCE-3D2391DBC2CD}" destId="{6BFBA258-24EB-4EF0-AFA3-C0886CC53E96}" srcOrd="7" destOrd="0" presId="urn:microsoft.com/office/officeart/2005/8/layout/cycle6"/>
    <dgm:cxn modelId="{077E6C15-C3BF-41CF-981C-91EF7AD43274}" type="presParOf" srcId="{EED406F5-1340-459F-8CCE-3D2391DBC2CD}" destId="{064036E9-3945-4588-9AAD-E865D8D412C1}" srcOrd="8" destOrd="0" presId="urn:microsoft.com/office/officeart/2005/8/layout/cycle6"/>
    <dgm:cxn modelId="{6FB79121-99AB-4956-8B0E-A9D88747AA38}" type="presParOf" srcId="{EED406F5-1340-459F-8CCE-3D2391DBC2CD}" destId="{B9BD2764-E94E-43AD-971C-0874C13BBD7B}" srcOrd="9" destOrd="0" presId="urn:microsoft.com/office/officeart/2005/8/layout/cycle6"/>
    <dgm:cxn modelId="{E57EB255-8D25-42E4-87BA-D522D5256ECA}" type="presParOf" srcId="{EED406F5-1340-459F-8CCE-3D2391DBC2CD}" destId="{6BE9856B-57D7-413C-ACD9-7442E24B5192}" srcOrd="10" destOrd="0" presId="urn:microsoft.com/office/officeart/2005/8/layout/cycle6"/>
    <dgm:cxn modelId="{E95E7EE3-533C-4C6D-A33F-C3163CC6B65D}" type="presParOf" srcId="{EED406F5-1340-459F-8CCE-3D2391DBC2CD}" destId="{E3209483-2C40-4688-AFD7-47A3BBBA3590}" srcOrd="11" destOrd="0" presId="urn:microsoft.com/office/officeart/2005/8/layout/cycle6"/>
    <dgm:cxn modelId="{58979801-C5AA-4F9B-8DBB-42FCA87CD915}" type="presParOf" srcId="{EED406F5-1340-459F-8CCE-3D2391DBC2CD}" destId="{B1A5B55F-C7FC-4821-9A53-2AE0F468357B}" srcOrd="12" destOrd="0" presId="urn:microsoft.com/office/officeart/2005/8/layout/cycle6"/>
    <dgm:cxn modelId="{12851210-BF87-4E78-B1E0-58FDF8560989}" type="presParOf" srcId="{EED406F5-1340-459F-8CCE-3D2391DBC2CD}" destId="{78434152-CFB4-4E80-AD79-82ADF936F472}" srcOrd="13" destOrd="0" presId="urn:microsoft.com/office/officeart/2005/8/layout/cycle6"/>
    <dgm:cxn modelId="{6D563A0A-76AE-4BA0-BD25-F44BAA4F1FAA}" type="presParOf" srcId="{EED406F5-1340-459F-8CCE-3D2391DBC2CD}" destId="{0808BF3C-2506-4AF6-A13A-A42DAE7418F9}" srcOrd="14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E37D86-4194-42C8-8108-E291A9ECE9BE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6C64081-7811-4CFE-A196-D85A5DA12C96}">
      <dgm:prSet phldrT="[Text]"/>
      <dgm:spPr/>
      <dgm:t>
        <a:bodyPr/>
        <a:lstStyle/>
        <a:p>
          <a:r>
            <a:rPr lang="en-US" b="1" dirty="0" smtClean="0">
              <a:latin typeface="+mj-lt"/>
            </a:rPr>
            <a:t>Efficiency</a:t>
          </a:r>
          <a:endParaRPr lang="en-US" b="1" dirty="0">
            <a:latin typeface="+mj-lt"/>
          </a:endParaRPr>
        </a:p>
      </dgm:t>
    </dgm:pt>
    <dgm:pt modelId="{8D2AC15A-C7B0-441D-A84E-142B6ECEFF27}" type="parTrans" cxnId="{44D425B3-D790-4617-9CBA-3BA2438D3D72}">
      <dgm:prSet/>
      <dgm:spPr/>
      <dgm:t>
        <a:bodyPr/>
        <a:lstStyle/>
        <a:p>
          <a:endParaRPr lang="en-US"/>
        </a:p>
      </dgm:t>
    </dgm:pt>
    <dgm:pt modelId="{CD79A846-90EA-4B99-A768-4687CE98E276}" type="sibTrans" cxnId="{44D425B3-D790-4617-9CBA-3BA2438D3D72}">
      <dgm:prSet/>
      <dgm:spPr/>
      <dgm:t>
        <a:bodyPr/>
        <a:lstStyle/>
        <a:p>
          <a:endParaRPr lang="en-US"/>
        </a:p>
      </dgm:t>
    </dgm:pt>
    <dgm:pt modelId="{35C82921-3AA3-4382-8935-02F28975AE8A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200" dirty="0" smtClean="0">
              <a:latin typeface="+mj-lt"/>
            </a:rPr>
            <a:t>Matching resources to needs</a:t>
          </a:r>
          <a:endParaRPr lang="en-US" sz="2200" dirty="0">
            <a:latin typeface="+mj-lt"/>
          </a:endParaRPr>
        </a:p>
      </dgm:t>
    </dgm:pt>
    <dgm:pt modelId="{0FA2B71D-7D88-43F0-89FB-F7F70EE15557}" type="parTrans" cxnId="{1616405B-C619-4B37-A906-3DE579090918}">
      <dgm:prSet/>
      <dgm:spPr/>
      <dgm:t>
        <a:bodyPr/>
        <a:lstStyle/>
        <a:p>
          <a:endParaRPr lang="en-US"/>
        </a:p>
      </dgm:t>
    </dgm:pt>
    <dgm:pt modelId="{D95923BB-F12D-46C5-91F6-7352BDB7EC66}" type="sibTrans" cxnId="{1616405B-C619-4B37-A906-3DE579090918}">
      <dgm:prSet/>
      <dgm:spPr/>
      <dgm:t>
        <a:bodyPr/>
        <a:lstStyle/>
        <a:p>
          <a:endParaRPr lang="en-US"/>
        </a:p>
      </dgm:t>
    </dgm:pt>
    <dgm:pt modelId="{96EC621C-FD4B-4541-8195-0B9F2D10749B}">
      <dgm:prSet phldrT="[Text]"/>
      <dgm:spPr/>
      <dgm:t>
        <a:bodyPr/>
        <a:lstStyle/>
        <a:p>
          <a:r>
            <a:rPr lang="en-US" b="1" dirty="0" smtClean="0">
              <a:latin typeface="+mj-lt"/>
            </a:rPr>
            <a:t>Equity</a:t>
          </a:r>
          <a:endParaRPr lang="en-US" b="1" dirty="0">
            <a:latin typeface="+mj-lt"/>
          </a:endParaRPr>
        </a:p>
      </dgm:t>
    </dgm:pt>
    <dgm:pt modelId="{9CAEC81E-6AD3-4466-8B4A-5748A5B8B26C}" type="parTrans" cxnId="{53BCE363-B836-4430-A99D-2CD7344FE8F8}">
      <dgm:prSet/>
      <dgm:spPr/>
      <dgm:t>
        <a:bodyPr/>
        <a:lstStyle/>
        <a:p>
          <a:endParaRPr lang="en-US"/>
        </a:p>
      </dgm:t>
    </dgm:pt>
    <dgm:pt modelId="{48E8184A-4A40-41B1-8584-4B36E97ACF64}" type="sibTrans" cxnId="{53BCE363-B836-4430-A99D-2CD7344FE8F8}">
      <dgm:prSet/>
      <dgm:spPr/>
      <dgm:t>
        <a:bodyPr/>
        <a:lstStyle/>
        <a:p>
          <a:endParaRPr lang="en-US"/>
        </a:p>
      </dgm:t>
    </dgm:pt>
    <dgm:pt modelId="{5A0B0104-C73D-4D8B-B1FE-DEF776D8B68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200" dirty="0" smtClean="0">
              <a:latin typeface="+mj-lt"/>
            </a:rPr>
            <a:t>Getting resources to the poor more effectively</a:t>
          </a:r>
          <a:endParaRPr lang="en-US" sz="2200" dirty="0">
            <a:latin typeface="+mj-lt"/>
          </a:endParaRPr>
        </a:p>
      </dgm:t>
    </dgm:pt>
    <dgm:pt modelId="{B189905F-F1BF-48D6-82EF-278B3EFEC235}" type="parTrans" cxnId="{E1AACB72-D599-4AF9-97C2-A57557FDA318}">
      <dgm:prSet/>
      <dgm:spPr/>
      <dgm:t>
        <a:bodyPr/>
        <a:lstStyle/>
        <a:p>
          <a:endParaRPr lang="en-US"/>
        </a:p>
      </dgm:t>
    </dgm:pt>
    <dgm:pt modelId="{630D3816-9ECC-41AA-A593-0D973AECE96F}" type="sibTrans" cxnId="{E1AACB72-D599-4AF9-97C2-A57557FDA318}">
      <dgm:prSet/>
      <dgm:spPr/>
      <dgm:t>
        <a:bodyPr/>
        <a:lstStyle/>
        <a:p>
          <a:endParaRPr lang="en-US"/>
        </a:p>
      </dgm:t>
    </dgm:pt>
    <dgm:pt modelId="{CFCB3E31-3C37-428D-AFAD-7E75381575D2}">
      <dgm:prSet phldrT="[Text]"/>
      <dgm:spPr/>
      <dgm:t>
        <a:bodyPr/>
        <a:lstStyle/>
        <a:p>
          <a:r>
            <a:rPr lang="en-US" b="1" dirty="0" smtClean="0">
              <a:latin typeface="+mj-lt"/>
            </a:rPr>
            <a:t>Empowerment</a:t>
          </a:r>
          <a:endParaRPr lang="en-US" b="1" dirty="0">
            <a:latin typeface="+mj-lt"/>
          </a:endParaRPr>
        </a:p>
      </dgm:t>
    </dgm:pt>
    <dgm:pt modelId="{A6AE5A0F-FA9C-474A-B1F7-0672DC9849B8}" type="parTrans" cxnId="{072C2C40-47F6-425B-AFC3-DD53B68C2F98}">
      <dgm:prSet/>
      <dgm:spPr/>
      <dgm:t>
        <a:bodyPr/>
        <a:lstStyle/>
        <a:p>
          <a:endParaRPr lang="en-US"/>
        </a:p>
      </dgm:t>
    </dgm:pt>
    <dgm:pt modelId="{2E3045B7-6C31-418D-8303-2DED2E5A55DC}" type="sibTrans" cxnId="{072C2C40-47F6-425B-AFC3-DD53B68C2F98}">
      <dgm:prSet/>
      <dgm:spPr/>
      <dgm:t>
        <a:bodyPr/>
        <a:lstStyle/>
        <a:p>
          <a:endParaRPr lang="en-US"/>
        </a:p>
      </dgm:t>
    </dgm:pt>
    <dgm:pt modelId="{FE6048BD-3372-42E4-A68E-ECB9FBDB4449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2200" dirty="0" smtClean="0">
              <a:latin typeface="+mj-lt"/>
            </a:rPr>
            <a:t>Communities have greater voice and choice</a:t>
          </a:r>
          <a:endParaRPr lang="en-US" sz="2200" dirty="0">
            <a:latin typeface="+mj-lt"/>
          </a:endParaRPr>
        </a:p>
      </dgm:t>
    </dgm:pt>
    <dgm:pt modelId="{F9901BA2-448E-466B-99E0-4814CDF7D773}" type="parTrans" cxnId="{8601FA19-3C74-4954-87C8-5CA7D82264BF}">
      <dgm:prSet/>
      <dgm:spPr/>
      <dgm:t>
        <a:bodyPr/>
        <a:lstStyle/>
        <a:p>
          <a:endParaRPr lang="en-US"/>
        </a:p>
      </dgm:t>
    </dgm:pt>
    <dgm:pt modelId="{0CB2DABA-D5E5-4780-A35E-F4BFA0C40041}" type="sibTrans" cxnId="{8601FA19-3C74-4954-87C8-5CA7D82264BF}">
      <dgm:prSet/>
      <dgm:spPr/>
      <dgm:t>
        <a:bodyPr/>
        <a:lstStyle/>
        <a:p>
          <a:endParaRPr lang="en-US"/>
        </a:p>
      </dgm:t>
    </dgm:pt>
    <dgm:pt modelId="{CD18D7B7-1EBB-450E-A8D5-6EE432AAF376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200" dirty="0" smtClean="0">
              <a:latin typeface="+mj-lt"/>
            </a:rPr>
            <a:t>Reducing corruption and leakages</a:t>
          </a:r>
          <a:endParaRPr lang="en-US" sz="2200" dirty="0">
            <a:latin typeface="+mj-lt"/>
          </a:endParaRPr>
        </a:p>
      </dgm:t>
    </dgm:pt>
    <dgm:pt modelId="{6F8B6A0A-1604-459B-93CB-1CA3C384F027}" type="parTrans" cxnId="{5A20F1BC-92CA-4023-A09C-C2277C58731D}">
      <dgm:prSet/>
      <dgm:spPr/>
      <dgm:t>
        <a:bodyPr/>
        <a:lstStyle/>
        <a:p>
          <a:endParaRPr lang="en-US"/>
        </a:p>
      </dgm:t>
    </dgm:pt>
    <dgm:pt modelId="{1C969314-BBDE-491C-B804-08E004DE30D0}" type="sibTrans" cxnId="{5A20F1BC-92CA-4023-A09C-C2277C58731D}">
      <dgm:prSet/>
      <dgm:spPr/>
      <dgm:t>
        <a:bodyPr/>
        <a:lstStyle/>
        <a:p>
          <a:endParaRPr lang="en-US"/>
        </a:p>
      </dgm:t>
    </dgm:pt>
    <dgm:pt modelId="{F1224FB6-BF25-4BA3-8090-0B0646A8E199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200" dirty="0" smtClean="0">
              <a:latin typeface="+mj-lt"/>
            </a:rPr>
            <a:t>Better targeting excluded groups</a:t>
          </a:r>
          <a:endParaRPr lang="en-US" sz="2200" dirty="0">
            <a:latin typeface="+mj-lt"/>
          </a:endParaRPr>
        </a:p>
      </dgm:t>
    </dgm:pt>
    <dgm:pt modelId="{F0CFF3C6-BCD0-40CD-A768-61FAD93C95E7}" type="parTrans" cxnId="{063E4604-96A4-46DC-84A9-AD6D4BFB57BB}">
      <dgm:prSet/>
      <dgm:spPr/>
      <dgm:t>
        <a:bodyPr/>
        <a:lstStyle/>
        <a:p>
          <a:endParaRPr lang="en-US"/>
        </a:p>
      </dgm:t>
    </dgm:pt>
    <dgm:pt modelId="{CE4B6433-A66E-4CB8-8170-A4E5565C862B}" type="sibTrans" cxnId="{063E4604-96A4-46DC-84A9-AD6D4BFB57BB}">
      <dgm:prSet/>
      <dgm:spPr/>
      <dgm:t>
        <a:bodyPr/>
        <a:lstStyle/>
        <a:p>
          <a:endParaRPr lang="en-US"/>
        </a:p>
      </dgm:t>
    </dgm:pt>
    <dgm:pt modelId="{C2FA2179-A911-4FB1-8D9A-9FA77B4A18BE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2200" dirty="0" smtClean="0">
              <a:latin typeface="+mj-lt"/>
            </a:rPr>
            <a:t>Enhanced accountability, transparency and participation</a:t>
          </a:r>
          <a:endParaRPr lang="en-US" sz="2200" dirty="0">
            <a:latin typeface="+mj-lt"/>
          </a:endParaRPr>
        </a:p>
      </dgm:t>
    </dgm:pt>
    <dgm:pt modelId="{60D01CF9-9388-4F9F-BF45-0CDF897A7E12}" type="sibTrans" cxnId="{E9A7FE6D-7FA2-477A-B20D-3B85D93D14B7}">
      <dgm:prSet/>
      <dgm:spPr/>
      <dgm:t>
        <a:bodyPr/>
        <a:lstStyle/>
        <a:p>
          <a:endParaRPr lang="en-US"/>
        </a:p>
      </dgm:t>
    </dgm:pt>
    <dgm:pt modelId="{056878C6-5E94-49CB-936D-21486C6FFBC0}" type="parTrans" cxnId="{E9A7FE6D-7FA2-477A-B20D-3B85D93D14B7}">
      <dgm:prSet/>
      <dgm:spPr/>
      <dgm:t>
        <a:bodyPr/>
        <a:lstStyle/>
        <a:p>
          <a:endParaRPr lang="en-US"/>
        </a:p>
      </dgm:t>
    </dgm:pt>
    <dgm:pt modelId="{09BB816E-E716-4E51-9D64-1EBB401CA6BB}" type="pres">
      <dgm:prSet presAssocID="{A2E37D86-4194-42C8-8108-E291A9ECE9B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D126D0-C230-4BE2-9BE8-9406506A5F7A}" type="pres">
      <dgm:prSet presAssocID="{26C64081-7811-4CFE-A196-D85A5DA12C96}" presName="linNode" presStyleCnt="0"/>
      <dgm:spPr/>
      <dgm:t>
        <a:bodyPr/>
        <a:lstStyle/>
        <a:p>
          <a:endParaRPr lang="en-US"/>
        </a:p>
      </dgm:t>
    </dgm:pt>
    <dgm:pt modelId="{1B0023CB-22D2-4455-ACC8-0B0D8C712D21}" type="pres">
      <dgm:prSet presAssocID="{26C64081-7811-4CFE-A196-D85A5DA12C96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62737B-C27E-48C3-AD68-21D4E5BC61F6}" type="pres">
      <dgm:prSet presAssocID="{26C64081-7811-4CFE-A196-D85A5DA12C96}" presName="descendantText" presStyleLbl="alignAccFollowNode1" presStyleIdx="0" presStyleCnt="3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DF0D96-8C38-450B-8087-22EB62DB822D}" type="pres">
      <dgm:prSet presAssocID="{CD79A846-90EA-4B99-A768-4687CE98E276}" presName="sp" presStyleCnt="0"/>
      <dgm:spPr/>
      <dgm:t>
        <a:bodyPr/>
        <a:lstStyle/>
        <a:p>
          <a:endParaRPr lang="en-US"/>
        </a:p>
      </dgm:t>
    </dgm:pt>
    <dgm:pt modelId="{68A79F7D-BCBE-4FE4-8DFB-E757CDA0A947}" type="pres">
      <dgm:prSet presAssocID="{96EC621C-FD4B-4541-8195-0B9F2D10749B}" presName="linNode" presStyleCnt="0"/>
      <dgm:spPr/>
      <dgm:t>
        <a:bodyPr/>
        <a:lstStyle/>
        <a:p>
          <a:endParaRPr lang="en-US"/>
        </a:p>
      </dgm:t>
    </dgm:pt>
    <dgm:pt modelId="{3F9856B5-CBD9-4CA2-8F5F-6830A9ACFAC9}" type="pres">
      <dgm:prSet presAssocID="{96EC621C-FD4B-4541-8195-0B9F2D10749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3F37FA-6E8E-4C59-8FB8-DEBC953A97E0}" type="pres">
      <dgm:prSet presAssocID="{96EC621C-FD4B-4541-8195-0B9F2D10749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A828A8-3EBC-472C-8AB3-E9B00D2093DF}" type="pres">
      <dgm:prSet presAssocID="{48E8184A-4A40-41B1-8584-4B36E97ACF64}" presName="sp" presStyleCnt="0"/>
      <dgm:spPr/>
      <dgm:t>
        <a:bodyPr/>
        <a:lstStyle/>
        <a:p>
          <a:endParaRPr lang="en-US"/>
        </a:p>
      </dgm:t>
    </dgm:pt>
    <dgm:pt modelId="{A7BEC194-2CE2-49EE-B4F9-9A829D640FD8}" type="pres">
      <dgm:prSet presAssocID="{CFCB3E31-3C37-428D-AFAD-7E75381575D2}" presName="linNode" presStyleCnt="0"/>
      <dgm:spPr/>
      <dgm:t>
        <a:bodyPr/>
        <a:lstStyle/>
        <a:p>
          <a:endParaRPr lang="en-US"/>
        </a:p>
      </dgm:t>
    </dgm:pt>
    <dgm:pt modelId="{D704AD91-4FF7-4156-BD88-AE912425413E}" type="pres">
      <dgm:prSet presAssocID="{CFCB3E31-3C37-428D-AFAD-7E75381575D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A27A42-CB10-456D-BF6A-5E8F26E6BA54}" type="pres">
      <dgm:prSet presAssocID="{CFCB3E31-3C37-428D-AFAD-7E75381575D2}" presName="descendantText" presStyleLbl="alignAccFollowNode1" presStyleIdx="2" presStyleCnt="3" custLinFactNeighborY="-19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2B870F-7EE0-4952-99DD-94A139D57C84}" type="presOf" srcId="{C2FA2179-A911-4FB1-8D9A-9FA77B4A18BE}" destId="{EAA27A42-CB10-456D-BF6A-5E8F26E6BA54}" srcOrd="0" destOrd="1" presId="urn:microsoft.com/office/officeart/2005/8/layout/vList5"/>
    <dgm:cxn modelId="{54251BC0-382E-4878-AD04-64FE48BDFA67}" type="presOf" srcId="{CFCB3E31-3C37-428D-AFAD-7E75381575D2}" destId="{D704AD91-4FF7-4156-BD88-AE912425413E}" srcOrd="0" destOrd="0" presId="urn:microsoft.com/office/officeart/2005/8/layout/vList5"/>
    <dgm:cxn modelId="{F241C810-A4F3-4A9F-B1BA-B2514C1CB58E}" type="presOf" srcId="{F1224FB6-BF25-4BA3-8090-0B0646A8E199}" destId="{923F37FA-6E8E-4C59-8FB8-DEBC953A97E0}" srcOrd="0" destOrd="1" presId="urn:microsoft.com/office/officeart/2005/8/layout/vList5"/>
    <dgm:cxn modelId="{1616405B-C619-4B37-A906-3DE579090918}" srcId="{26C64081-7811-4CFE-A196-D85A5DA12C96}" destId="{35C82921-3AA3-4382-8935-02F28975AE8A}" srcOrd="0" destOrd="0" parTransId="{0FA2B71D-7D88-43F0-89FB-F7F70EE15557}" sibTransId="{D95923BB-F12D-46C5-91F6-7352BDB7EC66}"/>
    <dgm:cxn modelId="{8601FA19-3C74-4954-87C8-5CA7D82264BF}" srcId="{CFCB3E31-3C37-428D-AFAD-7E75381575D2}" destId="{FE6048BD-3372-42E4-A68E-ECB9FBDB4449}" srcOrd="0" destOrd="0" parTransId="{F9901BA2-448E-466B-99E0-4814CDF7D773}" sibTransId="{0CB2DABA-D5E5-4780-A35E-F4BFA0C40041}"/>
    <dgm:cxn modelId="{730AA0AF-F895-4B5C-8749-9142CA6101E1}" type="presOf" srcId="{96EC621C-FD4B-4541-8195-0B9F2D10749B}" destId="{3F9856B5-CBD9-4CA2-8F5F-6830A9ACFAC9}" srcOrd="0" destOrd="0" presId="urn:microsoft.com/office/officeart/2005/8/layout/vList5"/>
    <dgm:cxn modelId="{E1AACB72-D599-4AF9-97C2-A57557FDA318}" srcId="{96EC621C-FD4B-4541-8195-0B9F2D10749B}" destId="{5A0B0104-C73D-4D8B-B1FE-DEF776D8B68C}" srcOrd="0" destOrd="0" parTransId="{B189905F-F1BF-48D6-82EF-278B3EFEC235}" sibTransId="{630D3816-9ECC-41AA-A593-0D973AECE96F}"/>
    <dgm:cxn modelId="{072C2C40-47F6-425B-AFC3-DD53B68C2F98}" srcId="{A2E37D86-4194-42C8-8108-E291A9ECE9BE}" destId="{CFCB3E31-3C37-428D-AFAD-7E75381575D2}" srcOrd="2" destOrd="0" parTransId="{A6AE5A0F-FA9C-474A-B1F7-0672DC9849B8}" sibTransId="{2E3045B7-6C31-418D-8303-2DED2E5A55DC}"/>
    <dgm:cxn modelId="{5A20F1BC-92CA-4023-A09C-C2277C58731D}" srcId="{26C64081-7811-4CFE-A196-D85A5DA12C96}" destId="{CD18D7B7-1EBB-450E-A8D5-6EE432AAF376}" srcOrd="1" destOrd="0" parTransId="{6F8B6A0A-1604-459B-93CB-1CA3C384F027}" sibTransId="{1C969314-BBDE-491C-B804-08E004DE30D0}"/>
    <dgm:cxn modelId="{063E4604-96A4-46DC-84A9-AD6D4BFB57BB}" srcId="{96EC621C-FD4B-4541-8195-0B9F2D10749B}" destId="{F1224FB6-BF25-4BA3-8090-0B0646A8E199}" srcOrd="1" destOrd="0" parTransId="{F0CFF3C6-BCD0-40CD-A768-61FAD93C95E7}" sibTransId="{CE4B6433-A66E-4CB8-8170-A4E5565C862B}"/>
    <dgm:cxn modelId="{44D425B3-D790-4617-9CBA-3BA2438D3D72}" srcId="{A2E37D86-4194-42C8-8108-E291A9ECE9BE}" destId="{26C64081-7811-4CFE-A196-D85A5DA12C96}" srcOrd="0" destOrd="0" parTransId="{8D2AC15A-C7B0-441D-A84E-142B6ECEFF27}" sibTransId="{CD79A846-90EA-4B99-A768-4687CE98E276}"/>
    <dgm:cxn modelId="{BB453CA4-B404-41EF-AD8D-9B2953C03A10}" type="presOf" srcId="{FE6048BD-3372-42E4-A68E-ECB9FBDB4449}" destId="{EAA27A42-CB10-456D-BF6A-5E8F26E6BA54}" srcOrd="0" destOrd="0" presId="urn:microsoft.com/office/officeart/2005/8/layout/vList5"/>
    <dgm:cxn modelId="{07E10D74-4C6F-4504-8EB8-87EE8060A5DE}" type="presOf" srcId="{26C64081-7811-4CFE-A196-D85A5DA12C96}" destId="{1B0023CB-22D2-4455-ACC8-0B0D8C712D21}" srcOrd="0" destOrd="0" presId="urn:microsoft.com/office/officeart/2005/8/layout/vList5"/>
    <dgm:cxn modelId="{0EBDDC56-6C5C-4F5F-8288-7593F984952D}" type="presOf" srcId="{35C82921-3AA3-4382-8935-02F28975AE8A}" destId="{3462737B-C27E-48C3-AD68-21D4E5BC61F6}" srcOrd="0" destOrd="0" presId="urn:microsoft.com/office/officeart/2005/8/layout/vList5"/>
    <dgm:cxn modelId="{53BCE363-B836-4430-A99D-2CD7344FE8F8}" srcId="{A2E37D86-4194-42C8-8108-E291A9ECE9BE}" destId="{96EC621C-FD4B-4541-8195-0B9F2D10749B}" srcOrd="1" destOrd="0" parTransId="{9CAEC81E-6AD3-4466-8B4A-5748A5B8B26C}" sibTransId="{48E8184A-4A40-41B1-8584-4B36E97ACF64}"/>
    <dgm:cxn modelId="{8502D510-6BA9-4E56-B2EC-49E156BD4961}" type="presOf" srcId="{5A0B0104-C73D-4D8B-B1FE-DEF776D8B68C}" destId="{923F37FA-6E8E-4C59-8FB8-DEBC953A97E0}" srcOrd="0" destOrd="0" presId="urn:microsoft.com/office/officeart/2005/8/layout/vList5"/>
    <dgm:cxn modelId="{D1AECF60-9DE3-4B33-B47E-E6EE81413448}" type="presOf" srcId="{CD18D7B7-1EBB-450E-A8D5-6EE432AAF376}" destId="{3462737B-C27E-48C3-AD68-21D4E5BC61F6}" srcOrd="0" destOrd="1" presId="urn:microsoft.com/office/officeart/2005/8/layout/vList5"/>
    <dgm:cxn modelId="{E9A7FE6D-7FA2-477A-B20D-3B85D93D14B7}" srcId="{CFCB3E31-3C37-428D-AFAD-7E75381575D2}" destId="{C2FA2179-A911-4FB1-8D9A-9FA77B4A18BE}" srcOrd="1" destOrd="0" parTransId="{056878C6-5E94-49CB-936D-21486C6FFBC0}" sibTransId="{60D01CF9-9388-4F9F-BF45-0CDF897A7E12}"/>
    <dgm:cxn modelId="{676EE6C5-E828-4B7F-835E-ED31A0708DE8}" type="presOf" srcId="{A2E37D86-4194-42C8-8108-E291A9ECE9BE}" destId="{09BB816E-E716-4E51-9D64-1EBB401CA6BB}" srcOrd="0" destOrd="0" presId="urn:microsoft.com/office/officeart/2005/8/layout/vList5"/>
    <dgm:cxn modelId="{1B04CE38-0AB1-4316-B462-00EE63D8E9A2}" type="presParOf" srcId="{09BB816E-E716-4E51-9D64-1EBB401CA6BB}" destId="{44D126D0-C230-4BE2-9BE8-9406506A5F7A}" srcOrd="0" destOrd="0" presId="urn:microsoft.com/office/officeart/2005/8/layout/vList5"/>
    <dgm:cxn modelId="{15670C56-33A6-44E4-ABC2-6BFEC8ECA634}" type="presParOf" srcId="{44D126D0-C230-4BE2-9BE8-9406506A5F7A}" destId="{1B0023CB-22D2-4455-ACC8-0B0D8C712D21}" srcOrd="0" destOrd="0" presId="urn:microsoft.com/office/officeart/2005/8/layout/vList5"/>
    <dgm:cxn modelId="{7E036D2A-204C-43FD-853B-B4FB71D4AC3D}" type="presParOf" srcId="{44D126D0-C230-4BE2-9BE8-9406506A5F7A}" destId="{3462737B-C27E-48C3-AD68-21D4E5BC61F6}" srcOrd="1" destOrd="0" presId="urn:microsoft.com/office/officeart/2005/8/layout/vList5"/>
    <dgm:cxn modelId="{41411F3B-DCE1-4FC7-93BD-9A6067CD857A}" type="presParOf" srcId="{09BB816E-E716-4E51-9D64-1EBB401CA6BB}" destId="{3ADF0D96-8C38-450B-8087-22EB62DB822D}" srcOrd="1" destOrd="0" presId="urn:microsoft.com/office/officeart/2005/8/layout/vList5"/>
    <dgm:cxn modelId="{8302565E-AA73-48AD-A36F-05B1899F004A}" type="presParOf" srcId="{09BB816E-E716-4E51-9D64-1EBB401CA6BB}" destId="{68A79F7D-BCBE-4FE4-8DFB-E757CDA0A947}" srcOrd="2" destOrd="0" presId="urn:microsoft.com/office/officeart/2005/8/layout/vList5"/>
    <dgm:cxn modelId="{B5CE10D2-591A-4442-91AF-124C5DA4AA97}" type="presParOf" srcId="{68A79F7D-BCBE-4FE4-8DFB-E757CDA0A947}" destId="{3F9856B5-CBD9-4CA2-8F5F-6830A9ACFAC9}" srcOrd="0" destOrd="0" presId="urn:microsoft.com/office/officeart/2005/8/layout/vList5"/>
    <dgm:cxn modelId="{74CFE46C-C22D-4B3A-A54F-0B7763171531}" type="presParOf" srcId="{68A79F7D-BCBE-4FE4-8DFB-E757CDA0A947}" destId="{923F37FA-6E8E-4C59-8FB8-DEBC953A97E0}" srcOrd="1" destOrd="0" presId="urn:microsoft.com/office/officeart/2005/8/layout/vList5"/>
    <dgm:cxn modelId="{BB8FEFAB-600B-490F-A1F1-A93849340404}" type="presParOf" srcId="{09BB816E-E716-4E51-9D64-1EBB401CA6BB}" destId="{B5A828A8-3EBC-472C-8AB3-E9B00D2093DF}" srcOrd="3" destOrd="0" presId="urn:microsoft.com/office/officeart/2005/8/layout/vList5"/>
    <dgm:cxn modelId="{66F38FA8-E810-4FED-8239-EE63CB4C34E5}" type="presParOf" srcId="{09BB816E-E716-4E51-9D64-1EBB401CA6BB}" destId="{A7BEC194-2CE2-49EE-B4F9-9A829D640FD8}" srcOrd="4" destOrd="0" presId="urn:microsoft.com/office/officeart/2005/8/layout/vList5"/>
    <dgm:cxn modelId="{8113F2CB-0793-43A6-931E-C255617F6D74}" type="presParOf" srcId="{A7BEC194-2CE2-49EE-B4F9-9A829D640FD8}" destId="{D704AD91-4FF7-4156-BD88-AE912425413E}" srcOrd="0" destOrd="0" presId="urn:microsoft.com/office/officeart/2005/8/layout/vList5"/>
    <dgm:cxn modelId="{DA358CA2-FE9E-4D5E-8CAD-B1BC090FE79C}" type="presParOf" srcId="{A7BEC194-2CE2-49EE-B4F9-9A829D640FD8}" destId="{EAA27A42-CB10-456D-BF6A-5E8F26E6BA5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946481-99EB-45AC-ABF7-0A8F18EAE9DC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64DA9B0-6F62-4F17-B1E4-2E62122D2259}">
      <dgm:prSet phldrT="[Text]"/>
      <dgm:spPr/>
      <dgm:t>
        <a:bodyPr/>
        <a:lstStyle/>
        <a:p>
          <a:r>
            <a:rPr lang="en-US" dirty="0" smtClean="0"/>
            <a:t>Public Services or Markets Absent / Non-Functional</a:t>
          </a:r>
          <a:endParaRPr lang="en-US" dirty="0"/>
        </a:p>
      </dgm:t>
    </dgm:pt>
    <dgm:pt modelId="{94D865C2-4DC4-443C-ACD6-471D0ABACB76}" type="parTrans" cxnId="{D05CCBE9-3E2A-4B36-A71B-149C04638E14}">
      <dgm:prSet/>
      <dgm:spPr/>
      <dgm:t>
        <a:bodyPr/>
        <a:lstStyle/>
        <a:p>
          <a:endParaRPr lang="en-US"/>
        </a:p>
      </dgm:t>
    </dgm:pt>
    <dgm:pt modelId="{A611849C-09C7-430E-83F7-8EA5C9202015}" type="sibTrans" cxnId="{D05CCBE9-3E2A-4B36-A71B-149C04638E14}">
      <dgm:prSet/>
      <dgm:spPr/>
      <dgm:t>
        <a:bodyPr/>
        <a:lstStyle/>
        <a:p>
          <a:endParaRPr lang="en-US"/>
        </a:p>
      </dgm:t>
    </dgm:pt>
    <dgm:pt modelId="{7006B325-1C2C-4ED5-A75D-4BCFC798B2B4}">
      <dgm:prSet phldrT="[Text]"/>
      <dgm:spPr/>
      <dgm:t>
        <a:bodyPr/>
        <a:lstStyle/>
        <a:p>
          <a:r>
            <a:rPr lang="en-US" dirty="0" smtClean="0"/>
            <a:t>Local Institutions Non-Representative / Non-Responsive to Citizen Needs </a:t>
          </a:r>
          <a:endParaRPr lang="en-US" dirty="0"/>
        </a:p>
      </dgm:t>
    </dgm:pt>
    <dgm:pt modelId="{25F24BC0-EB59-4324-AAED-5ED0074EC32B}" type="parTrans" cxnId="{89CC19B6-DA06-470D-B737-11A196D7F3E3}">
      <dgm:prSet/>
      <dgm:spPr/>
      <dgm:t>
        <a:bodyPr/>
        <a:lstStyle/>
        <a:p>
          <a:endParaRPr lang="en-US"/>
        </a:p>
      </dgm:t>
    </dgm:pt>
    <dgm:pt modelId="{87172289-BFD4-4BA7-9F1B-92FF2ED39F65}" type="sibTrans" cxnId="{89CC19B6-DA06-470D-B737-11A196D7F3E3}">
      <dgm:prSet/>
      <dgm:spPr/>
      <dgm:t>
        <a:bodyPr/>
        <a:lstStyle/>
        <a:p>
          <a:endParaRPr lang="en-US"/>
        </a:p>
      </dgm:t>
    </dgm:pt>
    <dgm:pt modelId="{4FEF419F-7989-4401-A322-CEB91CB5183B}">
      <dgm:prSet phldrT="[Text]"/>
      <dgm:spPr/>
      <dgm:t>
        <a:bodyPr/>
        <a:lstStyle/>
        <a:p>
          <a:r>
            <a:rPr lang="en-US" dirty="0" smtClean="0"/>
            <a:t>Nascent Decentralization</a:t>
          </a:r>
          <a:endParaRPr lang="en-US" dirty="0"/>
        </a:p>
      </dgm:t>
    </dgm:pt>
    <dgm:pt modelId="{8D3774C2-34EE-49D6-96E6-00BA31FE60BE}" type="parTrans" cxnId="{419E32E9-9981-4DF7-B472-CA05A08FD661}">
      <dgm:prSet/>
      <dgm:spPr/>
      <dgm:t>
        <a:bodyPr/>
        <a:lstStyle/>
        <a:p>
          <a:endParaRPr lang="en-US"/>
        </a:p>
      </dgm:t>
    </dgm:pt>
    <dgm:pt modelId="{4C2C6DAD-788D-4B1D-AD33-22F9326A8C05}" type="sibTrans" cxnId="{419E32E9-9981-4DF7-B472-CA05A08FD661}">
      <dgm:prSet/>
      <dgm:spPr/>
      <dgm:t>
        <a:bodyPr/>
        <a:lstStyle/>
        <a:p>
          <a:endParaRPr lang="en-US"/>
        </a:p>
      </dgm:t>
    </dgm:pt>
    <dgm:pt modelId="{70B2BBDD-B49C-49E0-A97B-8D8A658B9C84}" type="pres">
      <dgm:prSet presAssocID="{38946481-99EB-45AC-ABF7-0A8F18EAE9D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62A703-23DF-4B44-BCB8-6BEAC47F2185}" type="pres">
      <dgm:prSet presAssocID="{E64DA9B0-6F62-4F17-B1E4-2E62122D225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931B58-0BF8-478D-91BB-A9F4BE93C55F}" type="pres">
      <dgm:prSet presAssocID="{A611849C-09C7-430E-83F7-8EA5C9202015}" presName="sibTrans" presStyleCnt="0"/>
      <dgm:spPr/>
    </dgm:pt>
    <dgm:pt modelId="{DB9005D6-1486-4C6D-8D05-60955646BCD1}" type="pres">
      <dgm:prSet presAssocID="{7006B325-1C2C-4ED5-A75D-4BCFC798B2B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D55C5D-B250-44AF-AD87-4795DB081E6C}" type="pres">
      <dgm:prSet presAssocID="{87172289-BFD4-4BA7-9F1B-92FF2ED39F65}" presName="sibTrans" presStyleCnt="0"/>
      <dgm:spPr/>
    </dgm:pt>
    <dgm:pt modelId="{D963A8BB-B322-4ED7-AA07-C5030F4AE313}" type="pres">
      <dgm:prSet presAssocID="{4FEF419F-7989-4401-A322-CEB91CB5183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39CD5F-A1E3-4A2E-9784-D3182227A13F}" type="presOf" srcId="{E64DA9B0-6F62-4F17-B1E4-2E62122D2259}" destId="{9B62A703-23DF-4B44-BCB8-6BEAC47F2185}" srcOrd="0" destOrd="0" presId="urn:microsoft.com/office/officeart/2005/8/layout/hList6"/>
    <dgm:cxn modelId="{89CC19B6-DA06-470D-B737-11A196D7F3E3}" srcId="{38946481-99EB-45AC-ABF7-0A8F18EAE9DC}" destId="{7006B325-1C2C-4ED5-A75D-4BCFC798B2B4}" srcOrd="1" destOrd="0" parTransId="{25F24BC0-EB59-4324-AAED-5ED0074EC32B}" sibTransId="{87172289-BFD4-4BA7-9F1B-92FF2ED39F65}"/>
    <dgm:cxn modelId="{6FE86401-C74D-45EA-BE76-32E52288F3FF}" type="presOf" srcId="{4FEF419F-7989-4401-A322-CEB91CB5183B}" destId="{D963A8BB-B322-4ED7-AA07-C5030F4AE313}" srcOrd="0" destOrd="0" presId="urn:microsoft.com/office/officeart/2005/8/layout/hList6"/>
    <dgm:cxn modelId="{419E32E9-9981-4DF7-B472-CA05A08FD661}" srcId="{38946481-99EB-45AC-ABF7-0A8F18EAE9DC}" destId="{4FEF419F-7989-4401-A322-CEB91CB5183B}" srcOrd="2" destOrd="0" parTransId="{8D3774C2-34EE-49D6-96E6-00BA31FE60BE}" sibTransId="{4C2C6DAD-788D-4B1D-AD33-22F9326A8C05}"/>
    <dgm:cxn modelId="{9DF3E710-EABF-43F1-A6BA-E95E9D76AE5C}" type="presOf" srcId="{38946481-99EB-45AC-ABF7-0A8F18EAE9DC}" destId="{70B2BBDD-B49C-49E0-A97B-8D8A658B9C84}" srcOrd="0" destOrd="0" presId="urn:microsoft.com/office/officeart/2005/8/layout/hList6"/>
    <dgm:cxn modelId="{48F45BD4-B293-4910-BACC-E538F24EEA73}" type="presOf" srcId="{7006B325-1C2C-4ED5-A75D-4BCFC798B2B4}" destId="{DB9005D6-1486-4C6D-8D05-60955646BCD1}" srcOrd="0" destOrd="0" presId="urn:microsoft.com/office/officeart/2005/8/layout/hList6"/>
    <dgm:cxn modelId="{D05CCBE9-3E2A-4B36-A71B-149C04638E14}" srcId="{38946481-99EB-45AC-ABF7-0A8F18EAE9DC}" destId="{E64DA9B0-6F62-4F17-B1E4-2E62122D2259}" srcOrd="0" destOrd="0" parTransId="{94D865C2-4DC4-443C-ACD6-471D0ABACB76}" sibTransId="{A611849C-09C7-430E-83F7-8EA5C9202015}"/>
    <dgm:cxn modelId="{BB9D5374-AC65-4319-819B-FA7EF40D653F}" type="presParOf" srcId="{70B2BBDD-B49C-49E0-A97B-8D8A658B9C84}" destId="{9B62A703-23DF-4B44-BCB8-6BEAC47F2185}" srcOrd="0" destOrd="0" presId="urn:microsoft.com/office/officeart/2005/8/layout/hList6"/>
    <dgm:cxn modelId="{5B5982AE-B47A-40A7-905B-F07F6D1791C3}" type="presParOf" srcId="{70B2BBDD-B49C-49E0-A97B-8D8A658B9C84}" destId="{1F931B58-0BF8-478D-91BB-A9F4BE93C55F}" srcOrd="1" destOrd="0" presId="urn:microsoft.com/office/officeart/2005/8/layout/hList6"/>
    <dgm:cxn modelId="{3AD7C95F-097D-42BD-B771-18BEDF96E046}" type="presParOf" srcId="{70B2BBDD-B49C-49E0-A97B-8D8A658B9C84}" destId="{DB9005D6-1486-4C6D-8D05-60955646BCD1}" srcOrd="2" destOrd="0" presId="urn:microsoft.com/office/officeart/2005/8/layout/hList6"/>
    <dgm:cxn modelId="{4048386D-1A54-4B1F-A538-D5E6980B2F5E}" type="presParOf" srcId="{70B2BBDD-B49C-49E0-A97B-8D8A658B9C84}" destId="{DBD55C5D-B250-44AF-AD87-4795DB081E6C}" srcOrd="3" destOrd="0" presId="urn:microsoft.com/office/officeart/2005/8/layout/hList6"/>
    <dgm:cxn modelId="{F9CFCDDF-BFA1-4136-ABE6-0AB379CFF304}" type="presParOf" srcId="{70B2BBDD-B49C-49E0-A97B-8D8A658B9C84}" destId="{D963A8BB-B322-4ED7-AA07-C5030F4AE313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6076E7C-57DA-4038-B153-7EFC1F107F0E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BBBBF2B-022A-45DA-9475-0449AE0779EB}">
      <dgm:prSet phldrT="[Text]"/>
      <dgm:spPr/>
      <dgm:t>
        <a:bodyPr/>
        <a:lstStyle/>
        <a:p>
          <a:r>
            <a:rPr lang="en-US" dirty="0" smtClean="0"/>
            <a:t>Political Transitions</a:t>
          </a:r>
          <a:endParaRPr lang="en-US" dirty="0"/>
        </a:p>
      </dgm:t>
    </dgm:pt>
    <dgm:pt modelId="{8DE7D02E-4432-4533-9A4A-8579780F630E}" type="parTrans" cxnId="{A5A7EEE2-C92B-4C13-8373-7581C65C135C}">
      <dgm:prSet/>
      <dgm:spPr/>
      <dgm:t>
        <a:bodyPr/>
        <a:lstStyle/>
        <a:p>
          <a:endParaRPr lang="en-US"/>
        </a:p>
      </dgm:t>
    </dgm:pt>
    <dgm:pt modelId="{B5893BE5-4B60-4937-9B31-EE4452E0E3CE}" type="sibTrans" cxnId="{A5A7EEE2-C92B-4C13-8373-7581C65C135C}">
      <dgm:prSet/>
      <dgm:spPr/>
      <dgm:t>
        <a:bodyPr/>
        <a:lstStyle/>
        <a:p>
          <a:endParaRPr lang="en-US"/>
        </a:p>
      </dgm:t>
    </dgm:pt>
    <dgm:pt modelId="{3859C0CF-169C-4102-AEAB-ED5E7AC77101}">
      <dgm:prSet phldrT="[Text]"/>
      <dgm:spPr/>
      <dgm:t>
        <a:bodyPr/>
        <a:lstStyle/>
        <a:p>
          <a:r>
            <a:rPr lang="en-US" dirty="0" smtClean="0"/>
            <a:t>Post-Conflict Reconstruction</a:t>
          </a:r>
          <a:endParaRPr lang="en-US" dirty="0"/>
        </a:p>
      </dgm:t>
    </dgm:pt>
    <dgm:pt modelId="{90F1DCC0-B913-4AA5-8DF2-077324EF7A1C}" type="parTrans" cxnId="{C075F95C-4931-43D6-B6D8-425BE51C007D}">
      <dgm:prSet/>
      <dgm:spPr/>
      <dgm:t>
        <a:bodyPr/>
        <a:lstStyle/>
        <a:p>
          <a:endParaRPr lang="en-US"/>
        </a:p>
      </dgm:t>
    </dgm:pt>
    <dgm:pt modelId="{83E81A3C-DD6F-4892-8411-BD0B277193DF}" type="sibTrans" cxnId="{C075F95C-4931-43D6-B6D8-425BE51C007D}">
      <dgm:prSet/>
      <dgm:spPr/>
      <dgm:t>
        <a:bodyPr/>
        <a:lstStyle/>
        <a:p>
          <a:endParaRPr lang="en-US"/>
        </a:p>
      </dgm:t>
    </dgm:pt>
    <dgm:pt modelId="{1E87DF64-8B7D-4363-B5A0-03E4477863BC}">
      <dgm:prSet phldrT="[Text]"/>
      <dgm:spPr/>
      <dgm:t>
        <a:bodyPr/>
        <a:lstStyle/>
        <a:p>
          <a:r>
            <a:rPr lang="en-US" dirty="0" smtClean="0"/>
            <a:t>Post-Disaster Contexts</a:t>
          </a:r>
          <a:endParaRPr lang="en-US" dirty="0"/>
        </a:p>
      </dgm:t>
    </dgm:pt>
    <dgm:pt modelId="{25E6E952-EEFD-40F4-A6DF-66DE9444447A}" type="parTrans" cxnId="{52F2621B-DA8F-4C1D-96FB-C7D3002DEAB2}">
      <dgm:prSet/>
      <dgm:spPr/>
      <dgm:t>
        <a:bodyPr/>
        <a:lstStyle/>
        <a:p>
          <a:endParaRPr lang="en-US"/>
        </a:p>
      </dgm:t>
    </dgm:pt>
    <dgm:pt modelId="{083A8C64-1F36-4B4F-9283-336C0BB394AA}" type="sibTrans" cxnId="{52F2621B-DA8F-4C1D-96FB-C7D3002DEAB2}">
      <dgm:prSet/>
      <dgm:spPr/>
      <dgm:t>
        <a:bodyPr/>
        <a:lstStyle/>
        <a:p>
          <a:endParaRPr lang="en-US"/>
        </a:p>
      </dgm:t>
    </dgm:pt>
    <dgm:pt modelId="{4953F14B-59E1-4B97-B588-6BA78692B711}" type="pres">
      <dgm:prSet presAssocID="{F6076E7C-57DA-4038-B153-7EFC1F107F0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E2C522-B8C0-44CD-9389-6A5C31EA45D3}" type="pres">
      <dgm:prSet presAssocID="{FBBBBF2B-022A-45DA-9475-0449AE0779EB}" presName="composite" presStyleCnt="0"/>
      <dgm:spPr/>
    </dgm:pt>
    <dgm:pt modelId="{6B71D0E5-CACF-41B7-8111-9EF88795462E}" type="pres">
      <dgm:prSet presAssocID="{FBBBBF2B-022A-45DA-9475-0449AE0779EB}" presName="rect1" presStyleLbl="b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A5AC2F1F-FAF5-4924-A36C-7E50FA478DE2}" type="pres">
      <dgm:prSet presAssocID="{FBBBBF2B-022A-45DA-9475-0449AE0779EB}" presName="wedgeRectCallout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2868D5-3962-401B-8607-7A0FADF0C374}" type="pres">
      <dgm:prSet presAssocID="{B5893BE5-4B60-4937-9B31-EE4452E0E3CE}" presName="sibTrans" presStyleCnt="0"/>
      <dgm:spPr/>
    </dgm:pt>
    <dgm:pt modelId="{0B0B0EBB-E600-4D21-A864-49834FB190A2}" type="pres">
      <dgm:prSet presAssocID="{3859C0CF-169C-4102-AEAB-ED5E7AC77101}" presName="composite" presStyleCnt="0"/>
      <dgm:spPr/>
    </dgm:pt>
    <dgm:pt modelId="{0C625880-AC02-40E4-BAC5-31A5B1705743}" type="pres">
      <dgm:prSet presAssocID="{3859C0CF-169C-4102-AEAB-ED5E7AC77101}" presName="rect1" presStyleLbl="b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00309D65-F373-46E8-B5D1-451A64897242}" type="pres">
      <dgm:prSet presAssocID="{3859C0CF-169C-4102-AEAB-ED5E7AC77101}" presName="wedgeRectCallout1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7C0005-F7FE-44C0-8D79-BECDF8D09577}" type="pres">
      <dgm:prSet presAssocID="{83E81A3C-DD6F-4892-8411-BD0B277193DF}" presName="sibTrans" presStyleCnt="0"/>
      <dgm:spPr/>
    </dgm:pt>
    <dgm:pt modelId="{7FAB23FA-CC61-4AC7-9CF1-CA3D9DDB1647}" type="pres">
      <dgm:prSet presAssocID="{1E87DF64-8B7D-4363-B5A0-03E4477863BC}" presName="composite" presStyleCnt="0"/>
      <dgm:spPr/>
    </dgm:pt>
    <dgm:pt modelId="{8B56DFC0-60EB-42BF-9398-89E34F2AD84A}" type="pres">
      <dgm:prSet presAssocID="{1E87DF64-8B7D-4363-B5A0-03E4477863BC}" presName="rect1" presStyleLbl="b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960EEE4B-4626-4DC8-B2A9-773358C8BEA2}" type="pres">
      <dgm:prSet presAssocID="{1E87DF64-8B7D-4363-B5A0-03E4477863BC}" presName="wedgeRectCallout1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AB9835-8FB2-422D-9F97-5A35196EBA62}" type="presOf" srcId="{3859C0CF-169C-4102-AEAB-ED5E7AC77101}" destId="{00309D65-F373-46E8-B5D1-451A64897242}" srcOrd="0" destOrd="0" presId="urn:microsoft.com/office/officeart/2008/layout/BendingPictureCaptionList"/>
    <dgm:cxn modelId="{149AD6AF-0508-480D-9E60-C5753000D7DD}" type="presOf" srcId="{1E87DF64-8B7D-4363-B5A0-03E4477863BC}" destId="{960EEE4B-4626-4DC8-B2A9-773358C8BEA2}" srcOrd="0" destOrd="0" presId="urn:microsoft.com/office/officeart/2008/layout/BendingPictureCaptionList"/>
    <dgm:cxn modelId="{C075F95C-4931-43D6-B6D8-425BE51C007D}" srcId="{F6076E7C-57DA-4038-B153-7EFC1F107F0E}" destId="{3859C0CF-169C-4102-AEAB-ED5E7AC77101}" srcOrd="1" destOrd="0" parTransId="{90F1DCC0-B913-4AA5-8DF2-077324EF7A1C}" sibTransId="{83E81A3C-DD6F-4892-8411-BD0B277193DF}"/>
    <dgm:cxn modelId="{FFCD7F73-0040-44C7-A5D2-E260A5272F83}" type="presOf" srcId="{FBBBBF2B-022A-45DA-9475-0449AE0779EB}" destId="{A5AC2F1F-FAF5-4924-A36C-7E50FA478DE2}" srcOrd="0" destOrd="0" presId="urn:microsoft.com/office/officeart/2008/layout/BendingPictureCaptionList"/>
    <dgm:cxn modelId="{710F68BD-24EB-4FA5-9761-2D001DEB3A26}" type="presOf" srcId="{F6076E7C-57DA-4038-B153-7EFC1F107F0E}" destId="{4953F14B-59E1-4B97-B588-6BA78692B711}" srcOrd="0" destOrd="0" presId="urn:microsoft.com/office/officeart/2008/layout/BendingPictureCaptionList"/>
    <dgm:cxn modelId="{A5A7EEE2-C92B-4C13-8373-7581C65C135C}" srcId="{F6076E7C-57DA-4038-B153-7EFC1F107F0E}" destId="{FBBBBF2B-022A-45DA-9475-0449AE0779EB}" srcOrd="0" destOrd="0" parTransId="{8DE7D02E-4432-4533-9A4A-8579780F630E}" sibTransId="{B5893BE5-4B60-4937-9B31-EE4452E0E3CE}"/>
    <dgm:cxn modelId="{52F2621B-DA8F-4C1D-96FB-C7D3002DEAB2}" srcId="{F6076E7C-57DA-4038-B153-7EFC1F107F0E}" destId="{1E87DF64-8B7D-4363-B5A0-03E4477863BC}" srcOrd="2" destOrd="0" parTransId="{25E6E952-EEFD-40F4-A6DF-66DE9444447A}" sibTransId="{083A8C64-1F36-4B4F-9283-336C0BB394AA}"/>
    <dgm:cxn modelId="{8D48770C-F69C-4E6A-A1DB-8A6A56119478}" type="presParOf" srcId="{4953F14B-59E1-4B97-B588-6BA78692B711}" destId="{D5E2C522-B8C0-44CD-9389-6A5C31EA45D3}" srcOrd="0" destOrd="0" presId="urn:microsoft.com/office/officeart/2008/layout/BendingPictureCaptionList"/>
    <dgm:cxn modelId="{F2A6D8FF-AD0C-4227-8911-AB68269F6D8F}" type="presParOf" srcId="{D5E2C522-B8C0-44CD-9389-6A5C31EA45D3}" destId="{6B71D0E5-CACF-41B7-8111-9EF88795462E}" srcOrd="0" destOrd="0" presId="urn:microsoft.com/office/officeart/2008/layout/BendingPictureCaptionList"/>
    <dgm:cxn modelId="{4F12067B-AEAF-45ED-9CCD-2C4EDD6910C2}" type="presParOf" srcId="{D5E2C522-B8C0-44CD-9389-6A5C31EA45D3}" destId="{A5AC2F1F-FAF5-4924-A36C-7E50FA478DE2}" srcOrd="1" destOrd="0" presId="urn:microsoft.com/office/officeart/2008/layout/BendingPictureCaptionList"/>
    <dgm:cxn modelId="{4210AD40-3C07-486E-993A-EB732CF60BBB}" type="presParOf" srcId="{4953F14B-59E1-4B97-B588-6BA78692B711}" destId="{DF2868D5-3962-401B-8607-7A0FADF0C374}" srcOrd="1" destOrd="0" presId="urn:microsoft.com/office/officeart/2008/layout/BendingPictureCaptionList"/>
    <dgm:cxn modelId="{90D6BB5B-F9A5-4B1E-87E6-6C29DCF9959F}" type="presParOf" srcId="{4953F14B-59E1-4B97-B588-6BA78692B711}" destId="{0B0B0EBB-E600-4D21-A864-49834FB190A2}" srcOrd="2" destOrd="0" presId="urn:microsoft.com/office/officeart/2008/layout/BendingPictureCaptionList"/>
    <dgm:cxn modelId="{D4FD69D7-68E6-49D5-9900-C631B6A80E42}" type="presParOf" srcId="{0B0B0EBB-E600-4D21-A864-49834FB190A2}" destId="{0C625880-AC02-40E4-BAC5-31A5B1705743}" srcOrd="0" destOrd="0" presId="urn:microsoft.com/office/officeart/2008/layout/BendingPictureCaptionList"/>
    <dgm:cxn modelId="{EAB7EA8A-F66F-44F7-A6E6-439E058D2A59}" type="presParOf" srcId="{0B0B0EBB-E600-4D21-A864-49834FB190A2}" destId="{00309D65-F373-46E8-B5D1-451A64897242}" srcOrd="1" destOrd="0" presId="urn:microsoft.com/office/officeart/2008/layout/BendingPictureCaptionList"/>
    <dgm:cxn modelId="{E1838F53-15F3-4761-9A0D-9B567D5C8835}" type="presParOf" srcId="{4953F14B-59E1-4B97-B588-6BA78692B711}" destId="{737C0005-F7FE-44C0-8D79-BECDF8D09577}" srcOrd="3" destOrd="0" presId="urn:microsoft.com/office/officeart/2008/layout/BendingPictureCaptionList"/>
    <dgm:cxn modelId="{84A524CC-BED4-46D5-BECB-5F9A8987E961}" type="presParOf" srcId="{4953F14B-59E1-4B97-B588-6BA78692B711}" destId="{7FAB23FA-CC61-4AC7-9CF1-CA3D9DDB1647}" srcOrd="4" destOrd="0" presId="urn:microsoft.com/office/officeart/2008/layout/BendingPictureCaptionList"/>
    <dgm:cxn modelId="{2D53A0C2-6272-4652-9FFB-8573BCA185F3}" type="presParOf" srcId="{7FAB23FA-CC61-4AC7-9CF1-CA3D9DDB1647}" destId="{8B56DFC0-60EB-42BF-9398-89E34F2AD84A}" srcOrd="0" destOrd="0" presId="urn:microsoft.com/office/officeart/2008/layout/BendingPictureCaptionList"/>
    <dgm:cxn modelId="{9138D8EE-7711-446C-9757-80855405B7C8}" type="presParOf" srcId="{7FAB23FA-CC61-4AC7-9CF1-CA3D9DDB1647}" destId="{960EEE4B-4626-4DC8-B2A9-773358C8BEA2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67109-1C4F-4FDB-AC31-A1691545F8DB}">
      <dsp:nvSpPr>
        <dsp:cNvPr id="0" name=""/>
        <dsp:cNvSpPr/>
      </dsp:nvSpPr>
      <dsp:spPr>
        <a:xfrm>
          <a:off x="0" y="0"/>
          <a:ext cx="3607403" cy="3607403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6803AB-8DEC-41DB-BFDF-BCC8620FA784}">
      <dsp:nvSpPr>
        <dsp:cNvPr id="0" name=""/>
        <dsp:cNvSpPr/>
      </dsp:nvSpPr>
      <dsp:spPr>
        <a:xfrm>
          <a:off x="1803701" y="0"/>
          <a:ext cx="8902398" cy="360740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b="1" kern="1200" dirty="0" smtClean="0">
              <a:latin typeface="+mj-lt"/>
            </a:rPr>
            <a:t>Community</a:t>
          </a:r>
          <a:endParaRPr lang="en-US" sz="4900" b="1" kern="1200" dirty="0">
            <a:latin typeface="+mj-lt"/>
          </a:endParaRPr>
        </a:p>
      </dsp:txBody>
      <dsp:txXfrm>
        <a:off x="1803701" y="0"/>
        <a:ext cx="4451199" cy="1082223"/>
      </dsp:txXfrm>
    </dsp:sp>
    <dsp:sp modelId="{E085E012-97FD-41CA-B245-2DEEDC7F0B02}">
      <dsp:nvSpPr>
        <dsp:cNvPr id="0" name=""/>
        <dsp:cNvSpPr/>
      </dsp:nvSpPr>
      <dsp:spPr>
        <a:xfrm>
          <a:off x="631296" y="1082223"/>
          <a:ext cx="2344810" cy="2344810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663F03-46B6-4504-8587-5B9FC843C4C6}">
      <dsp:nvSpPr>
        <dsp:cNvPr id="0" name=""/>
        <dsp:cNvSpPr/>
      </dsp:nvSpPr>
      <dsp:spPr>
        <a:xfrm>
          <a:off x="1803701" y="1082223"/>
          <a:ext cx="8902398" cy="23448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b="1" kern="1200" dirty="0" smtClean="0">
              <a:latin typeface="+mj-lt"/>
            </a:rPr>
            <a:t>Driven</a:t>
          </a:r>
          <a:endParaRPr lang="en-US" sz="4900" b="1" kern="1200" dirty="0">
            <a:latin typeface="+mj-lt"/>
          </a:endParaRPr>
        </a:p>
      </dsp:txBody>
      <dsp:txXfrm>
        <a:off x="1803701" y="1082223"/>
        <a:ext cx="4451199" cy="1082219"/>
      </dsp:txXfrm>
    </dsp:sp>
    <dsp:sp modelId="{96283C8A-226C-4359-9B68-9195CD9F5717}">
      <dsp:nvSpPr>
        <dsp:cNvPr id="0" name=""/>
        <dsp:cNvSpPr/>
      </dsp:nvSpPr>
      <dsp:spPr>
        <a:xfrm>
          <a:off x="1262591" y="2164443"/>
          <a:ext cx="1082220" cy="1082220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A7B24C-6FF8-4BFC-8A78-87F28BD01A88}">
      <dsp:nvSpPr>
        <dsp:cNvPr id="0" name=""/>
        <dsp:cNvSpPr/>
      </dsp:nvSpPr>
      <dsp:spPr>
        <a:xfrm>
          <a:off x="1803701" y="2164443"/>
          <a:ext cx="8902398" cy="10822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b="1" kern="1200" dirty="0" smtClean="0">
              <a:latin typeface="+mj-lt"/>
            </a:rPr>
            <a:t>Development</a:t>
          </a:r>
          <a:endParaRPr lang="en-US" sz="4900" b="1" kern="1200" dirty="0">
            <a:latin typeface="+mj-lt"/>
          </a:endParaRPr>
        </a:p>
      </dsp:txBody>
      <dsp:txXfrm>
        <a:off x="1803701" y="2164443"/>
        <a:ext cx="4451199" cy="1082220"/>
      </dsp:txXfrm>
    </dsp:sp>
    <dsp:sp modelId="{91D35D99-66F0-4E6A-8E0D-29F63242E127}">
      <dsp:nvSpPr>
        <dsp:cNvPr id="0" name=""/>
        <dsp:cNvSpPr/>
      </dsp:nvSpPr>
      <dsp:spPr>
        <a:xfrm>
          <a:off x="6254901" y="0"/>
          <a:ext cx="4451199" cy="108222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>
              <a:latin typeface="+mj-lt"/>
            </a:rPr>
            <a:t>Lowest level where common “public” purpose is defined – sharing an interest in and are affected by basic services</a:t>
          </a:r>
          <a:endParaRPr lang="en-US" sz="1700" b="1" kern="1200" dirty="0">
            <a:latin typeface="+mj-lt"/>
          </a:endParaRPr>
        </a:p>
      </dsp:txBody>
      <dsp:txXfrm>
        <a:off x="6254901" y="0"/>
        <a:ext cx="4451199" cy="1082223"/>
      </dsp:txXfrm>
    </dsp:sp>
    <dsp:sp modelId="{C2FBAD2C-B868-4C5F-8DCF-90547665D3F1}">
      <dsp:nvSpPr>
        <dsp:cNvPr id="0" name=""/>
        <dsp:cNvSpPr/>
      </dsp:nvSpPr>
      <dsp:spPr>
        <a:xfrm>
          <a:off x="6254901" y="1082223"/>
          <a:ext cx="4451199" cy="108221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>
              <a:latin typeface="+mj-lt"/>
            </a:rPr>
            <a:t>Controlled by – ideally more than consultation and participation… empowerment</a:t>
          </a:r>
          <a:endParaRPr lang="en-US" sz="1700" b="1" kern="1200" dirty="0">
            <a:latin typeface="+mj-lt"/>
          </a:endParaRPr>
        </a:p>
      </dsp:txBody>
      <dsp:txXfrm>
        <a:off x="6254901" y="1082223"/>
        <a:ext cx="4451199" cy="1082219"/>
      </dsp:txXfrm>
    </dsp:sp>
    <dsp:sp modelId="{60A17C9F-CDF0-486D-A189-F7D9E723FE12}">
      <dsp:nvSpPr>
        <dsp:cNvPr id="0" name=""/>
        <dsp:cNvSpPr/>
      </dsp:nvSpPr>
      <dsp:spPr>
        <a:xfrm>
          <a:off x="6254901" y="2164443"/>
          <a:ext cx="4451199" cy="108222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latin typeface="+mj-lt"/>
            </a:rPr>
            <a:t>Social and economic public goods; local infrastructure and basic social services; individual household transfers where targeting can best be done by community; private goods - livelihoods and income generation</a:t>
          </a:r>
          <a:endParaRPr lang="en-US" sz="1500" b="1" kern="1200" dirty="0">
            <a:latin typeface="+mj-lt"/>
          </a:endParaRPr>
        </a:p>
      </dsp:txBody>
      <dsp:txXfrm>
        <a:off x="6254901" y="2164443"/>
        <a:ext cx="4451199" cy="10822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3853" y="0"/>
            <a:ext cx="302477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85950-F457-4FB6-8522-462CDA508B24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46125" y="1143000"/>
            <a:ext cx="548798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024" y="4400550"/>
            <a:ext cx="558419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302477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3853" y="8685214"/>
            <a:ext cx="302477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312DB-FC3E-4F0E-994E-32CFC7004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5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6125" y="1143000"/>
            <a:ext cx="5487988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312DB-FC3E-4F0E-994E-32CFC70047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67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312DB-FC3E-4F0E-994E-32CFC70047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357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312DB-FC3E-4F0E-994E-32CFC700473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566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6125" y="1143000"/>
            <a:ext cx="5487988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312DB-FC3E-4F0E-994E-32CFC700473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43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2685CA-8ECA-4B82-A8F4-B55FBC263425}" type="datetime1">
              <a:rPr lang="en-US" smtClean="0"/>
              <a:t>1/18/2017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COMMUNITY-DRIVEN DEVELOPMENT</a:t>
            </a:r>
          </a:p>
          <a:p>
            <a:pPr>
              <a:defRPr/>
            </a:pPr>
            <a:r>
              <a:rPr lang="en-US" smtClean="0"/>
              <a:t>CDDGSG@WORLDBANK.ORG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05715-A410-4B81-91E1-B26707901A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47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EE925-BCDB-49A1-A237-1F46B504E7FD}" type="datetime1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COMMUNITY-DRIVEN DEVELOPMENT CDDGSG@WORLDBANK.ORG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11B5A-C6E8-45D9-861E-4CFF03CFB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16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C9BAD-4C6F-49B9-A228-D26FF53C648C}" type="datetime1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COMMUNITY-DRIVEN DEVELOPMENT CDDGSG@WORLDBANK.ORG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26BCC-889E-4B24-A3F8-8CD1B9331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16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9C61E-CD23-400D-A1A6-FA74DDC61CEA}" type="datetime1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COMMUNITY-DRIVEN DEVELOPMENT CDDGSG@WORLDBANK.ORG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83952-0CC0-4A71-BA36-B5389595F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72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29487-DBE2-4EA0-95D7-97C0210E20ED}" type="datetime1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COMMUNITY-DRIVEN DEVELOPMENT CDDGSG@WORLDBANK.ORG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B48C5-673C-4575-90BF-09F65F2028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99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8BED8-37D8-4A0D-8AAF-20675D23633C}" type="datetime1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COMMUNITY-DRIVEN DEVELOPMENT CDDGSG@WORLDBANK.ORG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1216C-D4E9-40D0-BF4A-AD6947A3F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38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1AE10-240B-43D5-B4BF-FB8A70444464}" type="datetime1">
              <a:rPr lang="en-US" smtClean="0"/>
              <a:t>1/18/2017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COMMUNITY-DRIVEN DEVELOPMENT CDDGSG@WORLDBANK.ORG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9EC17-822B-4E7E-8897-F1FE1EC91C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36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0629A-EE87-4281-9256-3664E9A27D6B}" type="datetime1">
              <a:rPr lang="en-US" smtClean="0"/>
              <a:t>1/18/2017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COMMUNITY-DRIVEN DEVELOPMENT CDDGSG@WORLDBANK.ORG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2C3E8-0BD2-4D7B-BB60-52E036AF9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70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239F0-BFDE-4839-93C4-67DBEF3CA27C}" type="datetime1">
              <a:rPr lang="en-US" smtClean="0"/>
              <a:t>1/18/2017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COMMUNITY-DRIVEN DEVELOPMENT CDDGSG@WORLDBANK.ORG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676F1-15DF-4BFF-82AE-D75C6417A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3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9B817-6652-41FA-A789-9B0148DBCC25}" type="datetime1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COMMUNITY-DRIVEN DEVELOPMENT CDDGSG@WORLDBANK.ORG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8A166-C401-43E1-8AF9-AAD9C536A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31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BCFC1-AC04-4288-A9B9-490BF2B7D9B8}" type="datetime1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COMMUNITY-DRIVEN DEVELOPMENT CDDGSG@WORLDBANK.ORG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CDBB5-DC5D-423F-8EBF-97C5A86AC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06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E2F741-F264-463F-85DC-D95EC4AD745F}" type="datetime1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/>
                </a:solidFill>
                <a:latin typeface="Andes" panose="02000000000000000000" pitchFamily="50" charset="0"/>
              </a:defRPr>
            </a:lvl1pPr>
          </a:lstStyle>
          <a:p>
            <a:pPr>
              <a:defRPr/>
            </a:pPr>
            <a:r>
              <a:rPr lang="en-US"/>
              <a:t>COMMUNITY-DRIVEN DEVELOPMENT</a:t>
            </a:r>
          </a:p>
          <a:p>
            <a:pPr>
              <a:defRPr/>
            </a:pPr>
            <a:r>
              <a:rPr lang="en-US"/>
              <a:t>CDDGSG@WORLDBANK.ORG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E05715-A410-4B81-91E1-B26707901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1" y="6124577"/>
            <a:ext cx="2535239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196013"/>
            <a:ext cx="29718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ndes" panose="02000000000000000000" pitchFamily="50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ndes" panose="02000000000000000000" pitchFamily="50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ndes" panose="02000000000000000000" pitchFamily="50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ndes" panose="02000000000000000000" pitchFamily="50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ndes" panose="02000000000000000000" pitchFamily="50" charset="0"/>
        </a:defRPr>
      </a:lvl5pPr>
      <a:lvl6pPr marL="45718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ndes" panose="02000000000000000000" pitchFamily="50" charset="0"/>
        </a:defRPr>
      </a:lvl6pPr>
      <a:lvl7pPr marL="91437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ndes" panose="02000000000000000000" pitchFamily="50" charset="0"/>
        </a:defRPr>
      </a:lvl7pPr>
      <a:lvl8pPr marL="13715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ndes" panose="02000000000000000000" pitchFamily="50" charset="0"/>
        </a:defRPr>
      </a:lvl8pPr>
      <a:lvl9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ndes" panose="02000000000000000000" pitchFamily="50" charset="0"/>
        </a:defRPr>
      </a:lvl9pPr>
    </p:titleStyle>
    <p:bodyStyle>
      <a:lvl1pPr marL="228594" indent="-228594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ndes" panose="02000000000000000000" pitchFamily="50" charset="0"/>
          <a:ea typeface="+mn-ea"/>
          <a:cs typeface="+mn-cs"/>
        </a:defRPr>
      </a:lvl1pPr>
      <a:lvl2pPr marL="685783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ndes" panose="02000000000000000000" pitchFamily="50" charset="0"/>
          <a:ea typeface="+mn-ea"/>
          <a:cs typeface="+mn-cs"/>
        </a:defRPr>
      </a:lvl2pPr>
      <a:lvl3pPr marL="1142971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ndes" panose="02000000000000000000" pitchFamily="50" charset="0"/>
          <a:ea typeface="+mn-ea"/>
          <a:cs typeface="+mn-cs"/>
        </a:defRPr>
      </a:lvl3pPr>
      <a:lvl4pPr marL="1600160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ndes" panose="02000000000000000000" pitchFamily="50" charset="0"/>
          <a:ea typeface="+mn-ea"/>
          <a:cs typeface="+mn-cs"/>
        </a:defRPr>
      </a:lvl4pPr>
      <a:lvl5pPr marL="2057349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ndes" panose="02000000000000000000" pitchFamily="50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cddgsg@worldbank.org" TargetMode="External"/><Relationship Id="rId2" Type="http://schemas.openxmlformats.org/officeDocument/2006/relationships/hyperlink" Target="http://www.worldbank.org/en/topic/communitydrivendevelopment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ollaboration.worldbank.org/groups/community-driven-development-global-solutions-group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1524000" y="1306286"/>
            <a:ext cx="9144000" cy="2313992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C00000"/>
                </a:solidFill>
                <a:latin typeface="+mn-lt"/>
              </a:rPr>
              <a:t>Community-Driven Development</a:t>
            </a:r>
            <a:br>
              <a:rPr lang="en-US" altLang="en-US" b="1" dirty="0" smtClean="0">
                <a:solidFill>
                  <a:srgbClr val="C00000"/>
                </a:solidFill>
                <a:latin typeface="+mn-lt"/>
              </a:rPr>
            </a:br>
            <a:r>
              <a:rPr lang="en-US" altLang="en-US" sz="4000" dirty="0" smtClean="0">
                <a:solidFill>
                  <a:srgbClr val="C00000"/>
                </a:solidFill>
                <a:latin typeface="+mn-lt"/>
              </a:rPr>
              <a:t>An Introduction</a:t>
            </a:r>
            <a:endParaRPr lang="en-US" altLang="en-US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</a:rPr>
              <a:t>COMMUNITY-DRIVEN DEVELOPMENT</a:t>
            </a:r>
          </a:p>
          <a:p>
            <a:pPr>
              <a:defRPr/>
            </a:pPr>
            <a:r>
              <a:rPr lang="en-US" dirty="0" smtClean="0">
                <a:latin typeface="+mn-lt"/>
              </a:rPr>
              <a:t>CDDGSG@WORLDBANK.ORG</a:t>
            </a:r>
            <a:endParaRPr lang="en-US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1" y="5475639"/>
            <a:ext cx="12071449" cy="3999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15"/>
          <a:stretch/>
        </p:blipFill>
        <p:spPr>
          <a:xfrm>
            <a:off x="825674" y="3774985"/>
            <a:ext cx="10599086" cy="163909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05715-A410-4B81-91E1-B26707901A3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76557" y="5514391"/>
            <a:ext cx="367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[External] Updated December 2016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b="1" dirty="0">
                <a:solidFill>
                  <a:srgbClr val="C00000"/>
                </a:solidFill>
                <a:latin typeface="+mn-lt"/>
              </a:rPr>
              <a:t>What does CDD finance</a:t>
            </a:r>
            <a:r>
              <a:rPr lang="en-US" sz="3800" b="1" dirty="0" smtClean="0">
                <a:solidFill>
                  <a:srgbClr val="C00000"/>
                </a:solidFill>
                <a:latin typeface="+mn-lt"/>
              </a:rPr>
              <a:t>?</a:t>
            </a:r>
            <a:r>
              <a:rPr lang="en-US" sz="3700" b="1" dirty="0" smtClean="0">
                <a:latin typeface="+mj-lt"/>
              </a:rPr>
              <a:t/>
            </a:r>
            <a:br>
              <a:rPr lang="en-US" sz="3700" b="1" dirty="0" smtClean="0">
                <a:latin typeface="+mj-lt"/>
              </a:rPr>
            </a:br>
            <a:r>
              <a:rPr lang="en-US" sz="3700" b="1" dirty="0" smtClean="0">
                <a:latin typeface="+mj-lt"/>
              </a:rPr>
              <a:t>   </a:t>
            </a:r>
            <a:r>
              <a:rPr lang="en-US" sz="3200" b="1" dirty="0" smtClean="0">
                <a:latin typeface="+mj-lt"/>
              </a:rPr>
              <a:t>CDD </a:t>
            </a:r>
            <a:r>
              <a:rPr lang="en-US" sz="3200" b="1" dirty="0">
                <a:latin typeface="+mj-lt"/>
              </a:rPr>
              <a:t>projects are often used for these purposes</a:t>
            </a:r>
            <a:r>
              <a:rPr lang="en-US" sz="3200" dirty="0">
                <a:latin typeface="+mj-lt"/>
              </a:rPr>
              <a:t>: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900" b="1" dirty="0">
                <a:latin typeface="+mj-lt"/>
              </a:rPr>
              <a:t>community </a:t>
            </a:r>
            <a:r>
              <a:rPr lang="en-US" sz="2900" b="1" dirty="0" smtClean="0">
                <a:latin typeface="+mj-lt"/>
              </a:rPr>
              <a:t>infrastructure</a:t>
            </a:r>
            <a:r>
              <a:rPr lang="en-US" sz="2900" dirty="0" smtClean="0">
                <a:latin typeface="+mj-lt"/>
              </a:rPr>
              <a:t> </a:t>
            </a:r>
            <a:r>
              <a:rPr lang="en-US" sz="2900" dirty="0">
                <a:latin typeface="+mj-lt"/>
              </a:rPr>
              <a:t>such as rural roads, water, education, or </a:t>
            </a:r>
            <a:r>
              <a:rPr lang="en-US" sz="2900" dirty="0" smtClean="0">
                <a:latin typeface="+mj-lt"/>
              </a:rPr>
              <a:t>health </a:t>
            </a:r>
            <a:endParaRPr lang="en-US" sz="2900" dirty="0">
              <a:latin typeface="+mj-lt"/>
            </a:endParaRPr>
          </a:p>
          <a:p>
            <a:r>
              <a:rPr lang="en-US" sz="2900" b="1" dirty="0">
                <a:latin typeface="+mj-lt"/>
              </a:rPr>
              <a:t>common property resource </a:t>
            </a:r>
            <a:r>
              <a:rPr lang="en-US" sz="2900" b="1" dirty="0" smtClean="0">
                <a:latin typeface="+mj-lt"/>
              </a:rPr>
              <a:t>management</a:t>
            </a:r>
            <a:r>
              <a:rPr lang="en-US" sz="2900" dirty="0" smtClean="0">
                <a:latin typeface="+mj-lt"/>
              </a:rPr>
              <a:t> </a:t>
            </a:r>
            <a:r>
              <a:rPr lang="en-US" sz="2900" dirty="0">
                <a:latin typeface="+mj-lt"/>
              </a:rPr>
              <a:t>such as forestry, fisheries, and water </a:t>
            </a:r>
            <a:r>
              <a:rPr lang="en-US" sz="2900" dirty="0" smtClean="0">
                <a:latin typeface="+mj-lt"/>
              </a:rPr>
              <a:t>supply</a:t>
            </a:r>
            <a:endParaRPr lang="en-US" sz="2900" dirty="0">
              <a:latin typeface="+mj-lt"/>
            </a:endParaRPr>
          </a:p>
          <a:p>
            <a:r>
              <a:rPr lang="en-US" sz="2900" b="1" dirty="0">
                <a:latin typeface="+mj-lt"/>
              </a:rPr>
              <a:t> micro-enterprise development or </a:t>
            </a:r>
            <a:r>
              <a:rPr lang="en-US" sz="2900" b="1" dirty="0" smtClean="0">
                <a:latin typeface="+mj-lt"/>
              </a:rPr>
              <a:t>cooperatives</a:t>
            </a:r>
            <a:r>
              <a:rPr lang="en-US" sz="2900" dirty="0" smtClean="0">
                <a:latin typeface="+mj-lt"/>
              </a:rPr>
              <a:t> </a:t>
            </a:r>
            <a:endParaRPr lang="en-US" sz="2900" dirty="0">
              <a:latin typeface="+mj-lt"/>
            </a:endParaRPr>
          </a:p>
          <a:p>
            <a:r>
              <a:rPr lang="en-US" sz="2900" b="1" dirty="0">
                <a:latin typeface="+mj-lt"/>
              </a:rPr>
              <a:t> local governance and decentralization </a:t>
            </a:r>
            <a:r>
              <a:rPr lang="en-US" sz="2900" b="1" dirty="0" smtClean="0">
                <a:latin typeface="+mj-lt"/>
              </a:rPr>
              <a:t>support</a:t>
            </a:r>
            <a:endParaRPr lang="en-US" sz="2900" dirty="0">
              <a:latin typeface="+mj-lt"/>
            </a:endParaRPr>
          </a:p>
          <a:p>
            <a:r>
              <a:rPr lang="en-US" sz="2900" b="1" dirty="0">
                <a:latin typeface="+mj-lt"/>
              </a:rPr>
              <a:t> </a:t>
            </a:r>
            <a:r>
              <a:rPr lang="en-US" sz="2900" dirty="0">
                <a:latin typeface="+mj-lt"/>
              </a:rPr>
              <a:t>the provision of goods and services that are </a:t>
            </a:r>
            <a:r>
              <a:rPr lang="en-US" sz="2900" b="1" dirty="0">
                <a:latin typeface="+mj-lt"/>
              </a:rPr>
              <a:t>small-scale</a:t>
            </a:r>
            <a:r>
              <a:rPr lang="en-US" sz="2900" dirty="0">
                <a:latin typeface="+mj-lt"/>
              </a:rPr>
              <a:t>, </a:t>
            </a:r>
            <a:r>
              <a:rPr lang="en-US" sz="2900" b="1" dirty="0">
                <a:latin typeface="+mj-lt"/>
              </a:rPr>
              <a:t>not complex</a:t>
            </a:r>
            <a:r>
              <a:rPr lang="en-US" sz="2900" dirty="0">
                <a:latin typeface="+mj-lt"/>
              </a:rPr>
              <a:t>, and </a:t>
            </a:r>
            <a:r>
              <a:rPr lang="en-US" sz="2900" b="1" dirty="0">
                <a:latin typeface="+mj-lt"/>
              </a:rPr>
              <a:t>require local </a:t>
            </a:r>
            <a:r>
              <a:rPr lang="en-US" sz="2900" b="1" dirty="0" smtClean="0">
                <a:latin typeface="+mj-lt"/>
              </a:rPr>
              <a:t>cooperation</a:t>
            </a:r>
          </a:p>
          <a:p>
            <a:r>
              <a:rPr lang="en-US" sz="2900" b="1" dirty="0">
                <a:latin typeface="+mj-lt"/>
              </a:rPr>
              <a:t>Building capacity </a:t>
            </a:r>
            <a:r>
              <a:rPr lang="en-US" sz="2900" dirty="0">
                <a:latin typeface="+mj-lt"/>
              </a:rPr>
              <a:t>of </a:t>
            </a:r>
            <a:r>
              <a:rPr lang="en-US" sz="2900" b="1" dirty="0">
                <a:latin typeface="+mj-lt"/>
              </a:rPr>
              <a:t>communities and government</a:t>
            </a:r>
          </a:p>
          <a:p>
            <a:endParaRPr lang="en-US" sz="2900" dirty="0" smtClean="0">
              <a:latin typeface="+mj-lt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</a:rPr>
              <a:t>COMMUNITY-DRIVEN DEVELOPMENT CDDGSG@WORLDBANK.ORG</a:t>
            </a:r>
            <a:endParaRPr lang="en-US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A83952-0CC0-4A71-BA36-B5389595FE7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7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World Bank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CDD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Portfolio</a:t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(as of July 2016)</a:t>
            </a:r>
            <a:endParaRPr lang="en-US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COMMUNITY-DRIVEN DEVELOPMENT CDDGSG@WORLDBANK.ORG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945946"/>
            <a:ext cx="6488280" cy="3287791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177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dirty="0">
                <a:latin typeface="+mj-lt"/>
              </a:rPr>
              <a:t>active </a:t>
            </a:r>
            <a:r>
              <a:rPr lang="en-US" dirty="0" smtClean="0">
                <a:latin typeface="+mj-lt"/>
              </a:rPr>
              <a:t>projects, of which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77%</a:t>
            </a:r>
            <a:r>
              <a:rPr lang="en-US" dirty="0" smtClean="0">
                <a:latin typeface="+mj-lt"/>
              </a:rPr>
              <a:t> are in IDA or IDA/Blend countries</a:t>
            </a:r>
            <a:endParaRPr lang="en-US" dirty="0">
              <a:latin typeface="+mj-lt"/>
            </a:endParaRPr>
          </a:p>
          <a:p>
            <a:r>
              <a:rPr lang="en-US" dirty="0"/>
              <a:t>I</a:t>
            </a:r>
            <a:r>
              <a:rPr lang="en-US" dirty="0" smtClean="0">
                <a:latin typeface="+mj-lt"/>
              </a:rPr>
              <a:t>n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73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dirty="0">
                <a:latin typeface="+mj-lt"/>
              </a:rPr>
              <a:t>countries</a:t>
            </a:r>
            <a:r>
              <a:rPr lang="en-US" dirty="0" smtClean="0">
                <a:latin typeface="+mj-lt"/>
              </a:rPr>
              <a:t>, of which </a:t>
            </a:r>
            <a:r>
              <a:rPr lang="en-US" b="1" dirty="0" smtClean="0">
                <a:latin typeface="+mj-lt"/>
              </a:rPr>
              <a:t>22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%</a:t>
            </a:r>
            <a:r>
              <a:rPr lang="en-US" dirty="0" smtClean="0">
                <a:latin typeface="+mj-lt"/>
              </a:rPr>
              <a:t> are FCV.</a:t>
            </a:r>
            <a:endParaRPr lang="en-US" dirty="0">
              <a:latin typeface="+mj-lt"/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2.4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billion </a:t>
            </a:r>
            <a:r>
              <a:rPr lang="en-US" dirty="0"/>
              <a:t>new lending in FY’16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$17.3 billion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dirty="0" smtClean="0">
                <a:latin typeface="+mj-lt"/>
              </a:rPr>
              <a:t>in total active financing</a:t>
            </a:r>
            <a:r>
              <a:rPr lang="en-US" b="1" dirty="0" smtClean="0">
                <a:solidFill>
                  <a:srgbClr val="C00000"/>
                </a:solidFill>
                <a:latin typeface="+mj-lt"/>
              </a:rPr>
              <a:t>*</a:t>
            </a:r>
          </a:p>
          <a:p>
            <a:r>
              <a:rPr lang="en-US" dirty="0" smtClean="0">
                <a:latin typeface="+mj-lt"/>
              </a:rPr>
              <a:t>Averaging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$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2.8 billion</a:t>
            </a:r>
            <a:r>
              <a:rPr lang="en-US" dirty="0" smtClean="0">
                <a:latin typeface="+mj-lt"/>
              </a:rPr>
              <a:t>/year for past 10 years;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7.1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%</a:t>
            </a:r>
            <a:r>
              <a:rPr lang="en-US" b="1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of overall Bank </a:t>
            </a:r>
            <a:r>
              <a:rPr lang="en-US" dirty="0" smtClean="0">
                <a:latin typeface="+mj-lt"/>
              </a:rPr>
              <a:t>lending</a:t>
            </a:r>
          </a:p>
          <a:p>
            <a:pPr marL="0" indent="0">
              <a:buNone/>
            </a:pPr>
            <a:endParaRPr lang="en-US" dirty="0" smtClean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674" y="1825626"/>
            <a:ext cx="3954127" cy="428719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A83952-0CC0-4A71-BA36-B5389595FE7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0731" y="5664856"/>
            <a:ext cx="666574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* Excluding Trust Funds, Government funding and other co-financing</a:t>
            </a:r>
          </a:p>
        </p:txBody>
      </p:sp>
    </p:spTree>
    <p:extLst>
      <p:ext uri="{BB962C8B-B14F-4D97-AF65-F5344CB8AC3E}">
        <p14:creationId xmlns:p14="http://schemas.microsoft.com/office/powerpoint/2010/main" val="21503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+mn-lt"/>
              </a:rPr>
              <a:t>CDD is used all over the world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COMMUNITY-DRIVEN DEVELOPMENT CDDGSG@WORLDBANK.ORG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A83952-0CC0-4A71-BA36-B5389595FE7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2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2714" y="1309838"/>
            <a:ext cx="8215279" cy="481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ounded Rectangle 26"/>
          <p:cNvSpPr/>
          <p:nvPr/>
        </p:nvSpPr>
        <p:spPr>
          <a:xfrm>
            <a:off x="6628117" y="2257532"/>
            <a:ext cx="1386880" cy="8663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Europe and Central Asia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11 projects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$531 million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6 countries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608817" y="4413708"/>
            <a:ext cx="1386880" cy="78660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Africa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73 projects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$5.1 billion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32 countries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261391" y="4773077"/>
            <a:ext cx="1386880" cy="104883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Latin America and the Caribbean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24 projects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$1.7 billion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15 countries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911136" y="3475967"/>
            <a:ext cx="1386878" cy="8888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East Asia and Pacific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21 projects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$3.2 billion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8</a:t>
            </a:r>
            <a:r>
              <a:rPr lang="en-US" sz="1200" b="1" dirty="0" smtClean="0">
                <a:solidFill>
                  <a:schemeClr val="tx1"/>
                </a:solidFill>
              </a:rPr>
              <a:t> countries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630326" y="2677585"/>
            <a:ext cx="1386880" cy="8663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Middle East and North Africa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7 projects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$353 million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4 countries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03590" y="4321464"/>
            <a:ext cx="1386880" cy="8192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South Asia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41 projects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$6.4 billion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7 countries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8493295" y="5870154"/>
            <a:ext cx="1810881" cy="2612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Current as of July 2016</a:t>
            </a:r>
            <a:endParaRPr lang="en-US" sz="12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69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+mn-lt"/>
              </a:rPr>
              <a:t>Demonstrated Impacts of CDD Programs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COMMUNITY-DRIVEN DEVELOPMENT CDDGSG@WORLDBANK.ORG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518558"/>
            <a:ext cx="7179129" cy="4658407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Positive </a:t>
            </a:r>
            <a:r>
              <a:rPr lang="en-US" b="1" dirty="0" smtClean="0">
                <a:latin typeface="+mj-lt"/>
              </a:rPr>
              <a:t>economic welfare</a:t>
            </a:r>
            <a:r>
              <a:rPr lang="en-US" dirty="0" smtClean="0">
                <a:latin typeface="+mj-lt"/>
              </a:rPr>
              <a:t> (income and consumption) outcomes in several programs</a:t>
            </a:r>
          </a:p>
          <a:p>
            <a:r>
              <a:rPr lang="en-US" dirty="0" smtClean="0">
                <a:latin typeface="+mj-lt"/>
              </a:rPr>
              <a:t>Significant improvements in </a:t>
            </a:r>
            <a:r>
              <a:rPr lang="en-US" b="1" dirty="0" smtClean="0">
                <a:latin typeface="+mj-lt"/>
              </a:rPr>
              <a:t>education, health, and drinking water</a:t>
            </a:r>
            <a:r>
              <a:rPr lang="en-US" dirty="0" smtClean="0">
                <a:latin typeface="+mj-lt"/>
              </a:rPr>
              <a:t> outcomes</a:t>
            </a:r>
          </a:p>
          <a:p>
            <a:r>
              <a:rPr lang="en-US" dirty="0" smtClean="0">
                <a:latin typeface="+mj-lt"/>
              </a:rPr>
              <a:t>Generally reaching </a:t>
            </a:r>
            <a:r>
              <a:rPr lang="en-US" b="1" dirty="0" smtClean="0">
                <a:latin typeface="+mj-lt"/>
              </a:rPr>
              <a:t>more poor</a:t>
            </a:r>
            <a:r>
              <a:rPr lang="en-US" dirty="0" smtClean="0">
                <a:latin typeface="+mj-lt"/>
              </a:rPr>
              <a:t> than non-poor households</a:t>
            </a:r>
          </a:p>
          <a:p>
            <a:r>
              <a:rPr lang="en-US" dirty="0" smtClean="0">
                <a:latin typeface="+mj-lt"/>
              </a:rPr>
              <a:t>Effective in </a:t>
            </a:r>
            <a:r>
              <a:rPr lang="en-US" b="1" dirty="0" smtClean="0">
                <a:latin typeface="+mj-lt"/>
              </a:rPr>
              <a:t>delivering services quickly in post-conflict settings</a:t>
            </a:r>
          </a:p>
          <a:p>
            <a:r>
              <a:rPr lang="en-US" dirty="0" smtClean="0">
                <a:latin typeface="+mj-lt"/>
              </a:rPr>
              <a:t>Participation improves </a:t>
            </a:r>
            <a:r>
              <a:rPr lang="en-US" b="1" dirty="0" smtClean="0">
                <a:latin typeface="+mj-lt"/>
              </a:rPr>
              <a:t>construction quality, maintenance, and lowers unit costs</a:t>
            </a:r>
            <a:endParaRPr lang="en-US" b="1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6" r="23296"/>
          <a:stretch/>
        </p:blipFill>
        <p:spPr>
          <a:xfrm>
            <a:off x="8294915" y="1678782"/>
            <a:ext cx="3608615" cy="4337957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A83952-0CC0-4A71-BA36-B5389595FE7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4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+mn-lt"/>
              </a:rPr>
              <a:t>Select examples of results on poverty and cost effectiveness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COMMUNITY-DRIVEN DEVELOPMENT CDDGSG@WORLDBANK.ORG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04800" y="1864857"/>
            <a:ext cx="5497284" cy="23929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i="1" dirty="0">
                <a:solidFill>
                  <a:srgbClr val="990033"/>
                </a:solidFill>
              </a:rPr>
              <a:t>Cost effectiveness: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chemeClr val="tx1"/>
                </a:solidFill>
              </a:rPr>
              <a:t>Philippines, Indonesia, and Nepal</a:t>
            </a:r>
            <a:r>
              <a:rPr lang="en-US" sz="2200" dirty="0">
                <a:solidFill>
                  <a:schemeClr val="tx1"/>
                </a:solidFill>
              </a:rPr>
              <a:t>: between 13 to 39 percent lower costs of infrastructure than central government depending on the type of investments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38200" y="3886200"/>
            <a:ext cx="10515600" cy="229598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i="1" dirty="0">
                <a:solidFill>
                  <a:srgbClr val="990033"/>
                </a:solidFill>
              </a:rPr>
              <a:t>Service delivery: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chemeClr val="tx1"/>
                </a:solidFill>
              </a:rPr>
              <a:t>Nicaragua: </a:t>
            </a:r>
            <a:r>
              <a:rPr lang="en-US" sz="2200" dirty="0">
                <a:solidFill>
                  <a:schemeClr val="tx1"/>
                </a:solidFill>
              </a:rPr>
              <a:t>Net primary enrollment rates was 5 to 10 </a:t>
            </a:r>
            <a:r>
              <a:rPr lang="en-US" sz="2200" dirty="0" smtClean="0">
                <a:solidFill>
                  <a:schemeClr val="tx1"/>
                </a:solidFill>
              </a:rPr>
              <a:t>percent </a:t>
            </a:r>
            <a:r>
              <a:rPr lang="en-US" sz="2200" dirty="0">
                <a:solidFill>
                  <a:schemeClr val="tx1"/>
                </a:solidFill>
              </a:rPr>
              <a:t>higher in social funds than in non-social fund communities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chemeClr val="tx1"/>
                </a:solidFill>
              </a:rPr>
              <a:t>Zambia</a:t>
            </a:r>
            <a:r>
              <a:rPr lang="en-US" sz="2200" dirty="0">
                <a:solidFill>
                  <a:schemeClr val="tx1"/>
                </a:solidFill>
              </a:rPr>
              <a:t>: Increased use of primary health facilities compared with control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chemeClr val="tx1"/>
                </a:solidFill>
              </a:rPr>
              <a:t>Bolivia:</a:t>
            </a:r>
            <a:r>
              <a:rPr lang="en-US" sz="2200" dirty="0">
                <a:solidFill>
                  <a:schemeClr val="tx1"/>
                </a:solidFill>
              </a:rPr>
              <a:t> Share of women receiving prenatal care  and the share of attended births increased significantly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123214" y="1690690"/>
            <a:ext cx="5470072" cy="256714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200" b="1" i="1" dirty="0">
                <a:solidFill>
                  <a:srgbClr val="990033"/>
                </a:solidFill>
                <a:cs typeface="Arial" charset="0"/>
              </a:rPr>
              <a:t>Poverty reduction/Consumption impacts:</a:t>
            </a:r>
          </a:p>
          <a:p>
            <a:r>
              <a:rPr lang="en-US" sz="2200" b="1" dirty="0" smtClean="0">
                <a:solidFill>
                  <a:schemeClr val="tx1"/>
                </a:solidFill>
                <a:cs typeface="Arial" charset="0"/>
              </a:rPr>
              <a:t>Indonesia: </a:t>
            </a:r>
            <a:r>
              <a:rPr lang="en-US" sz="2200" dirty="0" smtClean="0">
                <a:solidFill>
                  <a:schemeClr val="tx1"/>
                </a:solidFill>
                <a:cs typeface="Arial" charset="0"/>
              </a:rPr>
              <a:t>11 percent increase in consumption among poor households</a:t>
            </a:r>
            <a:endParaRPr lang="en-US" sz="2200" dirty="0">
              <a:solidFill>
                <a:schemeClr val="tx1"/>
              </a:solidFill>
              <a:cs typeface="Arial" charset="0"/>
            </a:endParaRPr>
          </a:p>
          <a:p>
            <a:r>
              <a:rPr lang="en-US" sz="2200" b="1" dirty="0">
                <a:solidFill>
                  <a:schemeClr val="tx1"/>
                </a:solidFill>
                <a:cs typeface="Arial" charset="0"/>
              </a:rPr>
              <a:t>India (Andhra Pradesh): </a:t>
            </a:r>
            <a:r>
              <a:rPr lang="en-US" sz="2200" dirty="0" smtClean="0">
                <a:solidFill>
                  <a:schemeClr val="tx1"/>
                </a:solidFill>
                <a:cs typeface="Arial" charset="0"/>
              </a:rPr>
              <a:t>26 percent </a:t>
            </a:r>
            <a:r>
              <a:rPr lang="en-US" sz="2200" dirty="0">
                <a:solidFill>
                  <a:schemeClr val="tx1"/>
                </a:solidFill>
                <a:cs typeface="Arial" charset="0"/>
              </a:rPr>
              <a:t>increase in household assets</a:t>
            </a:r>
          </a:p>
          <a:p>
            <a:r>
              <a:rPr lang="en-US" sz="2200" b="1" dirty="0">
                <a:solidFill>
                  <a:schemeClr val="tx1"/>
                </a:solidFill>
                <a:cs typeface="Arial" charset="0"/>
              </a:rPr>
              <a:t>Senegal: </a:t>
            </a:r>
            <a:r>
              <a:rPr lang="en-US" sz="2200" dirty="0" smtClean="0">
                <a:solidFill>
                  <a:schemeClr val="tx1"/>
                </a:solidFill>
                <a:cs typeface="Arial" charset="0"/>
              </a:rPr>
              <a:t>65 percent </a:t>
            </a:r>
            <a:r>
              <a:rPr lang="en-US" sz="2200" dirty="0">
                <a:solidFill>
                  <a:schemeClr val="tx1"/>
                </a:solidFill>
                <a:cs typeface="Arial" charset="0"/>
              </a:rPr>
              <a:t>increase in household expenditure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A83952-0CC0-4A71-BA36-B5389595FE7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9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+mn-lt"/>
              </a:rPr>
              <a:t>How else does the Bank support CDD?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COMMUNITY-DRIVEN DEVELOPMENT CDDGSG@WORLDBANK.ORG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8558"/>
            <a:ext cx="7095185" cy="4499687"/>
          </a:xfrm>
        </p:spPr>
        <p:txBody>
          <a:bodyPr/>
          <a:lstStyle/>
          <a:p>
            <a:r>
              <a:rPr lang="en-US" sz="2300" dirty="0" smtClean="0">
                <a:latin typeface="+mj-lt"/>
              </a:rPr>
              <a:t>The </a:t>
            </a:r>
            <a:r>
              <a:rPr lang="en-US" sz="2300" b="1" dirty="0" smtClean="0">
                <a:latin typeface="+mj-lt"/>
              </a:rPr>
              <a:t>CDD Community of Practice </a:t>
            </a:r>
            <a:r>
              <a:rPr lang="en-US" sz="2300" dirty="0" smtClean="0">
                <a:latin typeface="+mj-lt"/>
              </a:rPr>
              <a:t>(</a:t>
            </a:r>
            <a:r>
              <a:rPr lang="en-US" sz="2300" dirty="0" err="1" smtClean="0">
                <a:latin typeface="+mj-lt"/>
              </a:rPr>
              <a:t>CoP</a:t>
            </a:r>
            <a:r>
              <a:rPr lang="en-US" sz="2300" dirty="0" smtClean="0">
                <a:latin typeface="+mj-lt"/>
              </a:rPr>
              <a:t>) is one of the World Bank’s largest </a:t>
            </a:r>
            <a:r>
              <a:rPr lang="en-US" sz="2300" dirty="0" err="1" smtClean="0">
                <a:latin typeface="+mj-lt"/>
              </a:rPr>
              <a:t>CoPs</a:t>
            </a:r>
            <a:r>
              <a:rPr lang="en-US" sz="2300" dirty="0" smtClean="0">
                <a:latin typeface="+mj-lt"/>
              </a:rPr>
              <a:t> and has </a:t>
            </a:r>
            <a:r>
              <a:rPr lang="en-US" sz="2300" dirty="0">
                <a:latin typeface="+mj-lt"/>
              </a:rPr>
              <a:t>approximately </a:t>
            </a:r>
            <a:r>
              <a:rPr lang="en-US" sz="2300" b="1" dirty="0" smtClean="0">
                <a:latin typeface="+mj-lt"/>
              </a:rPr>
              <a:t>770 </a:t>
            </a:r>
            <a:r>
              <a:rPr lang="en-US" sz="2300" b="1" dirty="0">
                <a:latin typeface="+mj-lt"/>
              </a:rPr>
              <a:t>members</a:t>
            </a:r>
            <a:r>
              <a:rPr lang="en-US" sz="2300" dirty="0">
                <a:latin typeface="+mj-lt"/>
              </a:rPr>
              <a:t>, with </a:t>
            </a:r>
            <a:r>
              <a:rPr lang="en-US" sz="2300" b="1" dirty="0">
                <a:latin typeface="+mj-lt"/>
              </a:rPr>
              <a:t>35% outside the </a:t>
            </a:r>
            <a:r>
              <a:rPr lang="en-US" sz="2300" b="1" dirty="0" smtClean="0">
                <a:latin typeface="+mj-lt"/>
              </a:rPr>
              <a:t>World Bank</a:t>
            </a:r>
            <a:r>
              <a:rPr lang="en-US" sz="2300" dirty="0" smtClean="0">
                <a:latin typeface="+mj-lt"/>
              </a:rPr>
              <a:t>, </a:t>
            </a:r>
            <a:r>
              <a:rPr lang="en-US" sz="2300" dirty="0">
                <a:latin typeface="+mj-lt"/>
              </a:rPr>
              <a:t>including academics, international development partners, and non-governmental organizations</a:t>
            </a:r>
            <a:endParaRPr lang="en-US" sz="2300" dirty="0" smtClean="0">
              <a:latin typeface="+mj-lt"/>
            </a:endParaRPr>
          </a:p>
          <a:p>
            <a:r>
              <a:rPr lang="en-US" sz="2300" dirty="0" smtClean="0">
                <a:latin typeface="+mj-lt"/>
              </a:rPr>
              <a:t>The </a:t>
            </a:r>
            <a:r>
              <a:rPr lang="en-US" sz="2300" b="1" dirty="0" smtClean="0">
                <a:latin typeface="+mj-lt"/>
              </a:rPr>
              <a:t>CDD Global Solution Group </a:t>
            </a:r>
            <a:r>
              <a:rPr lang="en-US" sz="2300" dirty="0" smtClean="0">
                <a:latin typeface="+mj-lt"/>
              </a:rPr>
              <a:t>(GSG), the Bank-internal community focusing on CDD, has approximately </a:t>
            </a:r>
            <a:r>
              <a:rPr lang="en-US" sz="2300" b="1" dirty="0" smtClean="0">
                <a:latin typeface="+mj-lt"/>
              </a:rPr>
              <a:t>335 members</a:t>
            </a:r>
            <a:r>
              <a:rPr lang="en-US" sz="2300" dirty="0" smtClean="0">
                <a:latin typeface="+mj-lt"/>
              </a:rPr>
              <a:t> and is also one of the World Bank’s largest</a:t>
            </a:r>
            <a:endParaRPr lang="en-US" sz="2300" b="1" dirty="0" smtClean="0">
              <a:latin typeface="+mj-lt"/>
            </a:endParaRPr>
          </a:p>
          <a:p>
            <a:r>
              <a:rPr lang="en-US" sz="2300" dirty="0" smtClean="0">
                <a:latin typeface="+mj-lt"/>
              </a:rPr>
              <a:t>Both the CDD </a:t>
            </a:r>
            <a:r>
              <a:rPr lang="en-US" sz="2300" dirty="0" err="1" smtClean="0">
                <a:latin typeface="+mj-lt"/>
              </a:rPr>
              <a:t>CoP</a:t>
            </a:r>
            <a:r>
              <a:rPr lang="en-US" sz="2300" dirty="0" smtClean="0">
                <a:latin typeface="+mj-lt"/>
              </a:rPr>
              <a:t> and </a:t>
            </a:r>
            <a:r>
              <a:rPr lang="en-US" sz="2300" dirty="0">
                <a:latin typeface="+mj-lt"/>
              </a:rPr>
              <a:t>GSG </a:t>
            </a:r>
            <a:r>
              <a:rPr lang="en-US" sz="2300" dirty="0" smtClean="0">
                <a:latin typeface="+mj-lt"/>
              </a:rPr>
              <a:t>support </a:t>
            </a:r>
            <a:r>
              <a:rPr lang="en-US" sz="2300" b="1" dirty="0" smtClean="0">
                <a:latin typeface="+mj-lt"/>
              </a:rPr>
              <a:t>research </a:t>
            </a:r>
            <a:r>
              <a:rPr lang="en-US" sz="2300" b="1" dirty="0">
                <a:latin typeface="+mj-lt"/>
              </a:rPr>
              <a:t>and innovation</a:t>
            </a:r>
            <a:r>
              <a:rPr lang="en-US" sz="2300" dirty="0">
                <a:latin typeface="+mj-lt"/>
              </a:rPr>
              <a:t> related to CDD; </a:t>
            </a:r>
            <a:r>
              <a:rPr lang="en-US" sz="2300" dirty="0" smtClean="0">
                <a:latin typeface="+mj-lt"/>
              </a:rPr>
              <a:t>function as a </a:t>
            </a:r>
            <a:r>
              <a:rPr lang="en-US" sz="2300" b="1" dirty="0" smtClean="0">
                <a:latin typeface="+mj-lt"/>
              </a:rPr>
              <a:t>resource center </a:t>
            </a:r>
            <a:r>
              <a:rPr lang="en-US" sz="2300" dirty="0" smtClean="0">
                <a:latin typeface="+mj-lt"/>
              </a:rPr>
              <a:t>for CDD practitioners; facilitate the exchange </a:t>
            </a:r>
            <a:r>
              <a:rPr lang="en-US" sz="2300" dirty="0">
                <a:latin typeface="+mj-lt"/>
              </a:rPr>
              <a:t>of </a:t>
            </a:r>
            <a:r>
              <a:rPr lang="en-US" sz="2300" b="1" dirty="0">
                <a:latin typeface="+mj-lt"/>
              </a:rPr>
              <a:t>ideas, </a:t>
            </a:r>
            <a:r>
              <a:rPr lang="en-US" sz="2300" b="1" dirty="0" smtClean="0">
                <a:latin typeface="+mj-lt"/>
              </a:rPr>
              <a:t>knowledge</a:t>
            </a:r>
            <a:r>
              <a:rPr lang="en-US" sz="2300" b="1" dirty="0">
                <a:latin typeface="+mj-lt"/>
              </a:rPr>
              <a:t>, and learning</a:t>
            </a:r>
            <a:r>
              <a:rPr lang="en-US" sz="2300" dirty="0">
                <a:latin typeface="+mj-lt"/>
              </a:rPr>
              <a:t>; </a:t>
            </a:r>
            <a:r>
              <a:rPr lang="en-US" sz="2300" dirty="0" smtClean="0">
                <a:latin typeface="+mj-lt"/>
              </a:rPr>
              <a:t>and develop CDD </a:t>
            </a:r>
            <a:r>
              <a:rPr lang="en-US" sz="2300" b="1" dirty="0" smtClean="0">
                <a:latin typeface="+mj-lt"/>
              </a:rPr>
              <a:t>staff skills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A83952-0CC0-4A71-BA36-B5389595FE7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315" y="1518558"/>
            <a:ext cx="4310742" cy="431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8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9519"/>
          </a:xfrm>
        </p:spPr>
        <p:txBody>
          <a:bodyPr/>
          <a:lstStyle/>
          <a:p>
            <a:r>
              <a:rPr lang="en-US" sz="3200" b="1" dirty="0" smtClean="0">
                <a:solidFill>
                  <a:srgbClr val="C00000"/>
                </a:solidFill>
                <a:latin typeface="+mn-lt"/>
              </a:rPr>
              <a:t>Indonesia: National Program for Community Empowerment in Rural Areas (PNPM Rural)</a:t>
            </a:r>
            <a:endParaRPr lang="en-US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38200" y="1224645"/>
            <a:ext cx="3873137" cy="2334983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+mj-lt"/>
              </a:rPr>
              <a:t>Background</a:t>
            </a:r>
          </a:p>
          <a:p>
            <a:r>
              <a:rPr lang="en-US" sz="2000" b="1" dirty="0" smtClean="0">
                <a:latin typeface="+mj-lt"/>
              </a:rPr>
              <a:t>PNPM Rural I to PNPM Rural V:</a:t>
            </a:r>
            <a:r>
              <a:rPr lang="en-US" sz="2000" dirty="0" smtClean="0">
                <a:latin typeface="+mj-lt"/>
              </a:rPr>
              <a:t> 2008-2016</a:t>
            </a:r>
          </a:p>
          <a:p>
            <a:r>
              <a:rPr lang="en-US" sz="1700" dirty="0" smtClean="0">
                <a:latin typeface="+mj-lt"/>
              </a:rPr>
              <a:t>Active WB CDD financing: </a:t>
            </a:r>
            <a:r>
              <a:rPr lang="en-US" sz="1700" b="1" dirty="0" smtClean="0">
                <a:latin typeface="+mj-lt"/>
              </a:rPr>
              <a:t>$650 million</a:t>
            </a:r>
          </a:p>
          <a:p>
            <a:r>
              <a:rPr lang="en-US" sz="2000" dirty="0" smtClean="0"/>
              <a:t>Total program value: </a:t>
            </a:r>
            <a:r>
              <a:rPr lang="en-US" sz="2000" b="1" dirty="0" smtClean="0">
                <a:latin typeface="+mj-lt"/>
              </a:rPr>
              <a:t>$7 billion </a:t>
            </a:r>
            <a:r>
              <a:rPr lang="en-US" sz="1700" dirty="0" smtClean="0">
                <a:latin typeface="+mj-lt"/>
              </a:rPr>
              <a:t>(WB and </a:t>
            </a:r>
            <a:r>
              <a:rPr lang="en-US" sz="1700" dirty="0" err="1" smtClean="0">
                <a:latin typeface="+mj-lt"/>
              </a:rPr>
              <a:t>Govt</a:t>
            </a:r>
            <a:r>
              <a:rPr lang="en-US" sz="1700" dirty="0" smtClean="0">
                <a:latin typeface="+mj-lt"/>
              </a:rPr>
              <a:t> of Indonesia, 2016 funds)</a:t>
            </a: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COMMUNITY-DRIVEN DEVELOPMENT CDDGSG@WORLDBANK.ORG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85869" y="1225296"/>
            <a:ext cx="654210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Outputs</a:t>
            </a:r>
            <a:endParaRPr lang="en-US" dirty="0" smtClean="0">
              <a:latin typeface="+mj-lt"/>
            </a:endParaRPr>
          </a:p>
          <a:p>
            <a:pPr marL="228594" lvl="0" indent="-228594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950" dirty="0" smtClean="0">
                <a:solidFill>
                  <a:prstClr val="black"/>
                </a:solidFill>
                <a:latin typeface="Calibri Light" panose="020F0302020204030204"/>
              </a:rPr>
              <a:t>Builds on previous work by the </a:t>
            </a:r>
            <a:r>
              <a:rPr lang="en-US" sz="1950" dirty="0" err="1" smtClean="0">
                <a:solidFill>
                  <a:prstClr val="black"/>
                </a:solidFill>
                <a:latin typeface="Calibri Light" panose="020F0302020204030204"/>
              </a:rPr>
              <a:t>Kecamatan</a:t>
            </a:r>
            <a:r>
              <a:rPr lang="en-US" sz="1950" dirty="0" smtClean="0">
                <a:solidFill>
                  <a:prstClr val="black"/>
                </a:solidFill>
                <a:latin typeface="Calibri Light" panose="020F0302020204030204"/>
              </a:rPr>
              <a:t> Development Program, 1998 – 2008</a:t>
            </a:r>
          </a:p>
          <a:p>
            <a:pPr marL="228594" lvl="0" indent="-228594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950" dirty="0" smtClean="0">
                <a:solidFill>
                  <a:prstClr val="black"/>
                </a:solidFill>
                <a:latin typeface="Calibri Light" panose="020F0302020204030204"/>
              </a:rPr>
              <a:t>The current phase of PNPM aims to reach </a:t>
            </a:r>
            <a:r>
              <a:rPr lang="en-US" sz="1950" b="1" dirty="0" smtClean="0">
                <a:solidFill>
                  <a:prstClr val="black"/>
                </a:solidFill>
                <a:latin typeface="Calibri Light" panose="020F0302020204030204"/>
              </a:rPr>
              <a:t>40 million beneficiaries across 73,000 villages.</a:t>
            </a:r>
          </a:p>
          <a:p>
            <a:pPr marL="228594" lvl="0" indent="-228594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950" dirty="0" smtClean="0">
                <a:solidFill>
                  <a:prstClr val="black"/>
                </a:solidFill>
                <a:latin typeface="Calibri Light" panose="020F0302020204030204"/>
              </a:rPr>
              <a:t>PNPM in total has built and rehabilitated more than </a:t>
            </a:r>
            <a:r>
              <a:rPr lang="en-US" sz="1950" b="1" dirty="0" smtClean="0">
                <a:solidFill>
                  <a:prstClr val="black"/>
                </a:solidFill>
                <a:latin typeface="Calibri Light" panose="020F0302020204030204"/>
              </a:rPr>
              <a:t>135,000</a:t>
            </a:r>
            <a:r>
              <a:rPr lang="en-US" sz="1950" b="1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sz="1950" b="1" dirty="0" smtClean="0">
                <a:solidFill>
                  <a:prstClr val="black"/>
                </a:solidFill>
                <a:latin typeface="Calibri Light" panose="020F0302020204030204"/>
              </a:rPr>
              <a:t>km of roads</a:t>
            </a:r>
            <a:r>
              <a:rPr lang="en-US" sz="1950" dirty="0" smtClean="0">
                <a:solidFill>
                  <a:prstClr val="black"/>
                </a:solidFill>
                <a:latin typeface="Calibri Light" panose="020F0302020204030204"/>
              </a:rPr>
              <a:t>, approximately </a:t>
            </a:r>
            <a:r>
              <a:rPr lang="en-US" sz="1950" b="1" dirty="0" smtClean="0">
                <a:solidFill>
                  <a:prstClr val="black"/>
                </a:solidFill>
                <a:latin typeface="Calibri Light" panose="020F0302020204030204"/>
              </a:rPr>
              <a:t>18,500 bridges,</a:t>
            </a:r>
            <a:r>
              <a:rPr lang="en-US" sz="1950" dirty="0" smtClean="0">
                <a:solidFill>
                  <a:prstClr val="black"/>
                </a:solidFill>
                <a:latin typeface="Calibri Light" panose="020F0302020204030204"/>
              </a:rPr>
              <a:t> around </a:t>
            </a:r>
            <a:r>
              <a:rPr lang="en-US" sz="1950" b="1" dirty="0" smtClean="0">
                <a:solidFill>
                  <a:prstClr val="black"/>
                </a:solidFill>
                <a:latin typeface="Calibri Light" panose="020F0302020204030204"/>
              </a:rPr>
              <a:t>60,000 irrigation and clean water systems</a:t>
            </a:r>
            <a:r>
              <a:rPr lang="en-US" sz="1950" dirty="0" smtClean="0">
                <a:solidFill>
                  <a:prstClr val="black"/>
                </a:solidFill>
                <a:latin typeface="Calibri Light" panose="020F0302020204030204"/>
              </a:rPr>
              <a:t>, as well as </a:t>
            </a:r>
            <a:r>
              <a:rPr lang="en-US" sz="1950" b="1" dirty="0" smtClean="0">
                <a:solidFill>
                  <a:prstClr val="black"/>
                </a:solidFill>
                <a:latin typeface="Calibri Light" panose="020F0302020204030204"/>
              </a:rPr>
              <a:t>43,000 schools </a:t>
            </a:r>
            <a:r>
              <a:rPr lang="en-US" sz="1950" dirty="0" smtClean="0">
                <a:solidFill>
                  <a:prstClr val="black"/>
                </a:solidFill>
                <a:latin typeface="Calibri Light" panose="020F0302020204030204"/>
              </a:rPr>
              <a:t>and </a:t>
            </a:r>
            <a:r>
              <a:rPr lang="en-US" sz="1950" b="1" dirty="0" smtClean="0">
                <a:solidFill>
                  <a:prstClr val="black"/>
                </a:solidFill>
                <a:latin typeface="Calibri Light" panose="020F0302020204030204"/>
              </a:rPr>
              <a:t>14,000 health facilities</a:t>
            </a:r>
          </a:p>
          <a:p>
            <a:pPr marL="228594" lvl="0" indent="-228594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950" dirty="0" smtClean="0">
                <a:solidFill>
                  <a:prstClr val="black"/>
                </a:solidFill>
                <a:latin typeface="Calibri Light" panose="020F0302020204030204"/>
              </a:rPr>
              <a:t>Generated more than </a:t>
            </a:r>
            <a:r>
              <a:rPr lang="en-US" sz="1950" b="1" dirty="0" smtClean="0">
                <a:solidFill>
                  <a:prstClr val="black"/>
                </a:solidFill>
                <a:latin typeface="Calibri Light" panose="020F0302020204030204"/>
              </a:rPr>
              <a:t>65 million labor days</a:t>
            </a:r>
            <a:r>
              <a:rPr lang="en-US" sz="1950" dirty="0" smtClean="0">
                <a:solidFill>
                  <a:prstClr val="black"/>
                </a:solidFill>
                <a:latin typeface="Calibri Light" panose="020F0302020204030204"/>
              </a:rPr>
              <a:t> for poor villagers</a:t>
            </a:r>
            <a:endParaRPr lang="en-US" sz="1950" dirty="0" smtClean="0">
              <a:solidFill>
                <a:prstClr val="black"/>
              </a:solidFill>
              <a:latin typeface="+mj-lt"/>
            </a:endParaRPr>
          </a:p>
          <a:p>
            <a:pPr marL="228594" lvl="0" indent="-228594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950" dirty="0" smtClean="0">
                <a:latin typeface="+mj-lt"/>
              </a:rPr>
              <a:t>Poor households experienced a nearly </a:t>
            </a:r>
            <a:r>
              <a:rPr lang="en-US" sz="1950" b="1" dirty="0" smtClean="0">
                <a:latin typeface="+mj-lt"/>
              </a:rPr>
              <a:t>12% increase in consumption</a:t>
            </a:r>
          </a:p>
          <a:p>
            <a:pPr marL="228594" lvl="0" indent="-228594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950" dirty="0" smtClean="0">
                <a:latin typeface="+mj-lt"/>
              </a:rPr>
              <a:t>A special program for health and education resulted in </a:t>
            </a:r>
            <a:r>
              <a:rPr lang="en-US" sz="1950" b="1" dirty="0" smtClean="0">
                <a:latin typeface="+mj-lt"/>
              </a:rPr>
              <a:t>decreases in malnutrition, improvements in maternal and child healthcare, </a:t>
            </a:r>
            <a:r>
              <a:rPr lang="en-US" sz="1950" dirty="0" smtClean="0">
                <a:latin typeface="+mj-lt"/>
              </a:rPr>
              <a:t>and </a:t>
            </a:r>
            <a:r>
              <a:rPr lang="en-US" sz="1950" b="1" dirty="0" smtClean="0">
                <a:latin typeface="+mj-lt"/>
              </a:rPr>
              <a:t>increases in primary school participation rates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01216C-D4E9-40D0-BF4A-AD6947A3F2C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78792"/>
            <a:ext cx="3880687" cy="237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26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9519"/>
          </a:xfrm>
        </p:spPr>
        <p:txBody>
          <a:bodyPr/>
          <a:lstStyle/>
          <a:p>
            <a:r>
              <a:rPr lang="en-US" sz="3200" b="1" dirty="0" smtClean="0">
                <a:solidFill>
                  <a:srgbClr val="C00000"/>
                </a:solidFill>
                <a:latin typeface="+mn-lt"/>
              </a:rPr>
              <a:t>Philippines</a:t>
            </a:r>
            <a:r>
              <a:rPr lang="en-US" sz="3200" b="1" dirty="0">
                <a:solidFill>
                  <a:srgbClr val="C00000"/>
                </a:solidFill>
                <a:latin typeface="+mn-lt"/>
              </a:rPr>
              <a:t>: </a:t>
            </a:r>
            <a:r>
              <a:rPr lang="en-US" sz="3200" b="1" dirty="0" smtClean="0">
                <a:solidFill>
                  <a:srgbClr val="C00000"/>
                </a:solidFill>
                <a:latin typeface="+mn-lt"/>
              </a:rPr>
              <a:t>the </a:t>
            </a:r>
            <a:r>
              <a:rPr lang="en-US" sz="3200" b="1" dirty="0">
                <a:solidFill>
                  <a:srgbClr val="C00000"/>
                </a:solidFill>
                <a:latin typeface="+mn-lt"/>
              </a:rPr>
              <a:t>National CDD </a:t>
            </a:r>
            <a:r>
              <a:rPr lang="en-US" sz="3200" b="1" dirty="0" smtClean="0">
                <a:solidFill>
                  <a:srgbClr val="C00000"/>
                </a:solidFill>
                <a:latin typeface="+mn-lt"/>
              </a:rPr>
              <a:t>Project (KC-NCDDP)</a:t>
            </a:r>
            <a:endParaRPr lang="en-US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38200" y="1512030"/>
            <a:ext cx="3873137" cy="1982283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+mj-lt"/>
              </a:rPr>
              <a:t>Background</a:t>
            </a:r>
          </a:p>
          <a:p>
            <a:r>
              <a:rPr lang="en-US" sz="2000" b="1" dirty="0" smtClean="0">
                <a:latin typeface="+mj-lt"/>
              </a:rPr>
              <a:t>KC-NCDDP:</a:t>
            </a:r>
            <a:r>
              <a:rPr lang="en-US" sz="2000" dirty="0" smtClean="0">
                <a:latin typeface="+mj-lt"/>
              </a:rPr>
              <a:t> 2014 - 2020</a:t>
            </a:r>
            <a:endParaRPr lang="en-US" sz="2000" dirty="0">
              <a:latin typeface="+mj-lt"/>
            </a:endParaRPr>
          </a:p>
          <a:p>
            <a:r>
              <a:rPr lang="en-US" sz="1700" dirty="0" smtClean="0">
                <a:latin typeface="+mj-lt"/>
              </a:rPr>
              <a:t>Active WB CDD </a:t>
            </a:r>
            <a:r>
              <a:rPr lang="en-US" sz="1700" dirty="0">
                <a:latin typeface="+mj-lt"/>
              </a:rPr>
              <a:t>financing: </a:t>
            </a:r>
            <a:r>
              <a:rPr lang="en-US" sz="1700" b="1" dirty="0" smtClean="0">
                <a:latin typeface="+mj-lt"/>
              </a:rPr>
              <a:t>$478 </a:t>
            </a:r>
            <a:r>
              <a:rPr lang="en-US" sz="1700" b="1" dirty="0">
                <a:latin typeface="+mj-lt"/>
              </a:rPr>
              <a:t>million</a:t>
            </a:r>
          </a:p>
          <a:p>
            <a:r>
              <a:rPr lang="en-US" sz="2000" dirty="0" smtClean="0">
                <a:latin typeface="+mj-lt"/>
              </a:rPr>
              <a:t>Total </a:t>
            </a:r>
            <a:r>
              <a:rPr lang="en-US" sz="2000" dirty="0">
                <a:latin typeface="+mj-lt"/>
              </a:rPr>
              <a:t>program value: </a:t>
            </a:r>
            <a:r>
              <a:rPr lang="en-US" sz="2000" b="1" dirty="0" smtClean="0">
                <a:latin typeface="+mj-lt"/>
              </a:rPr>
              <a:t>$1.1 billion </a:t>
            </a:r>
            <a:r>
              <a:rPr lang="en-US" sz="1700" dirty="0" smtClean="0">
                <a:latin typeface="+mj-lt"/>
              </a:rPr>
              <a:t>(WB, Asian Development Bank, DFAT, </a:t>
            </a:r>
            <a:r>
              <a:rPr lang="en-US" sz="1700" dirty="0" err="1" smtClean="0">
                <a:latin typeface="+mj-lt"/>
              </a:rPr>
              <a:t>Govt</a:t>
            </a:r>
            <a:r>
              <a:rPr lang="en-US" sz="1700" dirty="0" smtClean="0">
                <a:latin typeface="+mj-lt"/>
              </a:rPr>
              <a:t> of Philippines)</a:t>
            </a:r>
            <a:endParaRPr lang="en-US" sz="2000" dirty="0" smtClean="0">
              <a:latin typeface="+mj-lt"/>
            </a:endParaRPr>
          </a:p>
          <a:p>
            <a:endParaRPr lang="en-US" sz="2000" b="1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COMMUNITY-DRIVEN DEVELOPMENT CDDGSG@WORLDBANK.ORG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85869" y="1519212"/>
            <a:ext cx="6367931" cy="4683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Outputs</a:t>
            </a:r>
            <a:endParaRPr lang="en-US" dirty="0" smtClean="0">
              <a:latin typeface="+mj-lt"/>
            </a:endParaRPr>
          </a:p>
          <a:p>
            <a:pPr marL="228594" lvl="0" indent="-228594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 Light" panose="020F0302020204030204"/>
              </a:rPr>
              <a:t>Builds on the </a:t>
            </a:r>
            <a:r>
              <a:rPr lang="en-US" sz="2000" dirty="0" err="1" smtClean="0">
                <a:solidFill>
                  <a:prstClr val="black"/>
                </a:solidFill>
                <a:latin typeface="Calibri Light" panose="020F0302020204030204"/>
              </a:rPr>
              <a:t>Kalahi</a:t>
            </a:r>
            <a:r>
              <a:rPr lang="en-US" sz="2000" dirty="0" smtClean="0">
                <a:solidFill>
                  <a:prstClr val="black"/>
                </a:solidFill>
                <a:latin typeface="Calibri Light" panose="020F0302020204030204"/>
              </a:rPr>
              <a:t>-CIDSS program, 2002 - 2014</a:t>
            </a:r>
          </a:p>
          <a:p>
            <a:pPr marL="228594" lvl="0" indent="-228594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 Light" panose="020F0302020204030204"/>
              </a:rPr>
              <a:t>Targets </a:t>
            </a:r>
            <a:r>
              <a:rPr lang="en-US" sz="2000" b="1" dirty="0" smtClean="0">
                <a:solidFill>
                  <a:prstClr val="black"/>
                </a:solidFill>
                <a:latin typeface="Calibri Light" panose="020F0302020204030204"/>
              </a:rPr>
              <a:t>8.4 million beneficiaries </a:t>
            </a:r>
            <a:r>
              <a:rPr lang="en-US" sz="2000" dirty="0" smtClean="0">
                <a:solidFill>
                  <a:prstClr val="black"/>
                </a:solidFill>
                <a:latin typeface="Calibri Light" panose="020F0302020204030204"/>
              </a:rPr>
              <a:t>in the </a:t>
            </a:r>
            <a:r>
              <a:rPr lang="en-US" sz="2000" dirty="0">
                <a:solidFill>
                  <a:prstClr val="black"/>
                </a:solidFill>
                <a:latin typeface="Calibri Light" panose="020F0302020204030204"/>
              </a:rPr>
              <a:t>poorest provinces and municipalities of the Philippines </a:t>
            </a:r>
            <a:endParaRPr lang="en-US" sz="2000" dirty="0" smtClean="0">
              <a:solidFill>
                <a:prstClr val="black"/>
              </a:solidFill>
              <a:latin typeface="Calibri Light" panose="020F0302020204030204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sz="2000" dirty="0" smtClean="0"/>
              <a:t>Based </a:t>
            </a:r>
            <a:r>
              <a:rPr lang="en-US" sz="2000" dirty="0"/>
              <a:t>on 2012 Impact Evaluation of </a:t>
            </a:r>
            <a:r>
              <a:rPr lang="en-US" sz="2000" dirty="0" err="1" smtClean="0"/>
              <a:t>Kalahi</a:t>
            </a:r>
            <a:r>
              <a:rPr lang="en-US" sz="2000" dirty="0" smtClean="0"/>
              <a:t>-CIDSS</a:t>
            </a:r>
            <a:endParaRPr lang="en-US" sz="2000" dirty="0"/>
          </a:p>
          <a:p>
            <a:pPr marL="228594" indent="-228594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Calibri Light" panose="020F0302020204030204"/>
              </a:rPr>
              <a:t>8,600 subprojects </a:t>
            </a:r>
            <a:r>
              <a:rPr lang="en-US" sz="2000" dirty="0">
                <a:solidFill>
                  <a:prstClr val="black"/>
                </a:solidFill>
                <a:latin typeface="Calibri Light" panose="020F0302020204030204"/>
              </a:rPr>
              <a:t>completed for water systems, school buildings, day care centers, health stations, farm-to-market roads, irrigation canals, etc. </a:t>
            </a:r>
          </a:p>
          <a:p>
            <a:pPr marL="228594" lvl="0" indent="-228594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A </a:t>
            </a:r>
            <a:r>
              <a:rPr lang="en-US" sz="2000" b="1" dirty="0" smtClean="0">
                <a:latin typeface="+mj-lt"/>
              </a:rPr>
              <a:t>5 percent increase</a:t>
            </a:r>
            <a:r>
              <a:rPr lang="en-US" sz="2000" dirty="0" smtClean="0">
                <a:latin typeface="+mj-lt"/>
              </a:rPr>
              <a:t> in household access to safe water</a:t>
            </a:r>
            <a:endParaRPr lang="en-US" sz="2000" dirty="0">
              <a:latin typeface="+mj-lt"/>
            </a:endParaRPr>
          </a:p>
          <a:p>
            <a:pPr marL="228594" lvl="0" indent="-228594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Improved road access to municipal centers</a:t>
            </a:r>
            <a:endParaRPr lang="en-US" sz="2000" dirty="0">
              <a:latin typeface="+mj-lt"/>
            </a:endParaRPr>
          </a:p>
          <a:p>
            <a:pPr marL="228594" lvl="0" indent="-228594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Increased community trust and participation in village assemblies</a:t>
            </a:r>
            <a:endParaRPr lang="en-US" sz="2000" dirty="0">
              <a:latin typeface="+mj-lt"/>
            </a:endParaRP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01216C-D4E9-40D0-BF4A-AD6947A3F2C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5"/>
          <a:stretch/>
        </p:blipFill>
        <p:spPr>
          <a:xfrm>
            <a:off x="826981" y="3618415"/>
            <a:ext cx="3884356" cy="237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41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9519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  <a:latin typeface="Calibri" panose="020F0502020204030204"/>
              </a:rPr>
              <a:t>Myanmar: National CDD Project</a:t>
            </a:r>
            <a:endParaRPr lang="en-US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38200" y="1390109"/>
            <a:ext cx="3873137" cy="1920452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+mj-lt"/>
              </a:rPr>
              <a:t>Background</a:t>
            </a:r>
          </a:p>
          <a:p>
            <a:r>
              <a:rPr lang="en-US" sz="2000" b="1" dirty="0" smtClean="0">
                <a:latin typeface="+mj-lt"/>
              </a:rPr>
              <a:t>Myanmar NCCDP:</a:t>
            </a:r>
            <a:r>
              <a:rPr lang="en-US" sz="2000" dirty="0" smtClean="0">
                <a:latin typeface="+mj-lt"/>
              </a:rPr>
              <a:t> 2012 - 2021</a:t>
            </a:r>
            <a:endParaRPr lang="en-US" sz="2000" dirty="0">
              <a:latin typeface="+mj-lt"/>
            </a:endParaRPr>
          </a:p>
          <a:p>
            <a:r>
              <a:rPr lang="en-US" sz="1700" dirty="0" smtClean="0">
                <a:latin typeface="+mj-lt"/>
              </a:rPr>
              <a:t>Active WB CDD </a:t>
            </a:r>
            <a:r>
              <a:rPr lang="en-US" sz="1700" dirty="0">
                <a:latin typeface="+mj-lt"/>
              </a:rPr>
              <a:t>financing: </a:t>
            </a:r>
            <a:r>
              <a:rPr lang="en-US" sz="1700" b="1" dirty="0" smtClean="0">
                <a:latin typeface="+mj-lt"/>
              </a:rPr>
              <a:t>$480 million</a:t>
            </a:r>
            <a:endParaRPr lang="en-US" sz="1700" b="1" dirty="0">
              <a:latin typeface="+mj-lt"/>
            </a:endParaRPr>
          </a:p>
          <a:p>
            <a:r>
              <a:rPr lang="en-US" sz="2000" dirty="0">
                <a:latin typeface="+mj-lt"/>
              </a:rPr>
              <a:t>Total program value: </a:t>
            </a:r>
            <a:r>
              <a:rPr lang="en-US" sz="2000" b="1" dirty="0" smtClean="0">
                <a:latin typeface="+mj-lt"/>
              </a:rPr>
              <a:t>$554 million </a:t>
            </a:r>
            <a:r>
              <a:rPr lang="en-US" sz="1700" dirty="0" smtClean="0">
                <a:latin typeface="+mj-lt"/>
              </a:rPr>
              <a:t>(WB, </a:t>
            </a:r>
            <a:r>
              <a:rPr lang="en-US" sz="1700" dirty="0" err="1" smtClean="0">
                <a:latin typeface="+mj-lt"/>
              </a:rPr>
              <a:t>Govts</a:t>
            </a:r>
            <a:r>
              <a:rPr lang="en-US" sz="1700" dirty="0" smtClean="0">
                <a:latin typeface="+mj-lt"/>
              </a:rPr>
              <a:t> of Japan and Italy)</a:t>
            </a:r>
          </a:p>
          <a:p>
            <a:endParaRPr lang="en-US" sz="2000" b="1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COMMUNITY-DRIVEN DEVELOPMENT CDDGSG@WORLDBANK.ORG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85869" y="1353751"/>
            <a:ext cx="6367931" cy="5191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Outputs</a:t>
            </a:r>
            <a:endParaRPr lang="en-US" sz="2000" dirty="0" smtClean="0">
              <a:solidFill>
                <a:prstClr val="black"/>
              </a:solidFill>
              <a:latin typeface="Calibri Light" panose="020F0302020204030204"/>
            </a:endParaRPr>
          </a:p>
          <a:p>
            <a:pPr marL="228594" indent="-228594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 Light" panose="020F0302020204030204"/>
              </a:rPr>
              <a:t>In the first two years, communities </a:t>
            </a:r>
            <a:r>
              <a:rPr lang="en-US" sz="2000" b="1" dirty="0">
                <a:solidFill>
                  <a:prstClr val="black"/>
                </a:solidFill>
                <a:latin typeface="Calibri Light" panose="020F0302020204030204"/>
              </a:rPr>
              <a:t>built or rehabilitated more than 500 schools, constructed over 500 km of footpaths and access roads, </a:t>
            </a:r>
            <a:r>
              <a:rPr lang="en-US" sz="2000" dirty="0">
                <a:solidFill>
                  <a:prstClr val="black"/>
                </a:solidFill>
                <a:latin typeface="Calibri Light" panose="020F0302020204030204"/>
              </a:rPr>
              <a:t>and jointly designed and implemented</a:t>
            </a:r>
            <a:r>
              <a:rPr lang="en-US" sz="2000" b="1" dirty="0">
                <a:solidFill>
                  <a:prstClr val="black"/>
                </a:solidFill>
                <a:latin typeface="Calibri Light" panose="020F0302020204030204"/>
              </a:rPr>
              <a:t> more than 2,100 subprojects.  </a:t>
            </a:r>
          </a:p>
          <a:p>
            <a:pPr marL="228594" indent="-228594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Calibri Light" panose="020F0302020204030204"/>
              </a:rPr>
              <a:t>Over 5,000 subprojects </a:t>
            </a:r>
            <a:r>
              <a:rPr lang="en-US" sz="2000" dirty="0">
                <a:solidFill>
                  <a:prstClr val="black"/>
                </a:solidFill>
                <a:latin typeface="Calibri Light" panose="020F0302020204030204"/>
              </a:rPr>
              <a:t>are expected to be constructed as part of the current community cycle.  </a:t>
            </a:r>
          </a:p>
          <a:p>
            <a:pPr marL="228594" indent="-228594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 Light" panose="020F0302020204030204"/>
              </a:rPr>
              <a:t>The project to date has created</a:t>
            </a:r>
            <a:r>
              <a:rPr lang="en-US" sz="2000" b="1" dirty="0">
                <a:solidFill>
                  <a:prstClr val="black"/>
                </a:solidFill>
                <a:latin typeface="Calibri Light" panose="020F0302020204030204"/>
              </a:rPr>
              <a:t> more than 500,000 person days of labor.  </a:t>
            </a:r>
          </a:p>
          <a:p>
            <a:pPr marL="228594" indent="-228594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 Light" panose="020F0302020204030204"/>
              </a:rPr>
              <a:t>Participation and satisfaction rates remain high; the project’s grievance handling mechanism has fielded</a:t>
            </a:r>
            <a:r>
              <a:rPr lang="en-US" sz="2000" b="1" dirty="0">
                <a:solidFill>
                  <a:prstClr val="black"/>
                </a:solidFill>
                <a:latin typeface="Calibri Light" panose="020F0302020204030204"/>
              </a:rPr>
              <a:t> over 1,000 inquiries, </a:t>
            </a:r>
            <a:r>
              <a:rPr lang="en-US" sz="2000" dirty="0">
                <a:solidFill>
                  <a:prstClr val="black"/>
                </a:solidFill>
                <a:latin typeface="Calibri Light" panose="020F0302020204030204"/>
              </a:rPr>
              <a:t>with </a:t>
            </a:r>
            <a:r>
              <a:rPr lang="en-US" sz="2000" b="1" dirty="0">
                <a:solidFill>
                  <a:prstClr val="black"/>
                </a:solidFill>
                <a:latin typeface="Calibri Light" panose="020F0302020204030204"/>
              </a:rPr>
              <a:t>more than 90% of these resolved within two weeks. 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black"/>
              </a:solidFill>
              <a:latin typeface="Calibri Light" panose="020F0302020204030204"/>
            </a:endParaRPr>
          </a:p>
          <a:p>
            <a:pPr marL="285744" lvl="0" indent="-285744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Calibri Light" panose="020F0302020204030204"/>
            </a:endParaRP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01216C-D4E9-40D0-BF4A-AD6947A3F2C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9" name="Picture 2" descr="http://www.worldbank.org/content/dam/Worldbank/Feature%20Story/EAP/myanmar/mm_CDD_feature_story_may2014_735x490.jpg/_jcr_content/renditions/cq5dam.resized.400x267!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40796"/>
            <a:ext cx="3873137" cy="258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33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9519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  <a:latin typeface="Calibri" panose="020F0502020204030204"/>
              </a:rPr>
              <a:t>Afghanistan: National Solidarity </a:t>
            </a:r>
            <a:r>
              <a:rPr lang="en-US" sz="3200" b="1" dirty="0" smtClean="0">
                <a:solidFill>
                  <a:srgbClr val="C00000"/>
                </a:solidFill>
                <a:latin typeface="Calibri" panose="020F0502020204030204"/>
              </a:rPr>
              <a:t>Program (NSP)</a:t>
            </a:r>
            <a:endParaRPr lang="en-US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38200" y="1390109"/>
            <a:ext cx="3873137" cy="2006234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+mj-lt"/>
              </a:rPr>
              <a:t>Background</a:t>
            </a:r>
          </a:p>
          <a:p>
            <a:r>
              <a:rPr lang="en-US" sz="2000" b="1" dirty="0" smtClean="0">
                <a:latin typeface="+mj-lt"/>
              </a:rPr>
              <a:t>NSP</a:t>
            </a:r>
            <a:r>
              <a:rPr lang="en-US" sz="2000" dirty="0" smtClean="0">
                <a:latin typeface="+mj-lt"/>
              </a:rPr>
              <a:t>: 2003 - 2017</a:t>
            </a:r>
          </a:p>
          <a:p>
            <a:r>
              <a:rPr lang="en-US" sz="1700" dirty="0" smtClean="0">
                <a:latin typeface="+mj-lt"/>
              </a:rPr>
              <a:t>Active WB CDD </a:t>
            </a:r>
            <a:r>
              <a:rPr lang="en-US" sz="1700" dirty="0">
                <a:latin typeface="+mj-lt"/>
              </a:rPr>
              <a:t>financing: </a:t>
            </a:r>
            <a:r>
              <a:rPr lang="en-US" sz="1700" b="1" dirty="0" smtClean="0">
                <a:latin typeface="+mj-lt"/>
              </a:rPr>
              <a:t>$40 </a:t>
            </a:r>
            <a:r>
              <a:rPr lang="en-US" sz="1700" b="1" dirty="0">
                <a:latin typeface="+mj-lt"/>
              </a:rPr>
              <a:t>million</a:t>
            </a:r>
          </a:p>
          <a:p>
            <a:r>
              <a:rPr lang="en-US" sz="2000" dirty="0">
                <a:latin typeface="+mj-lt"/>
              </a:rPr>
              <a:t>Total program value: </a:t>
            </a:r>
            <a:r>
              <a:rPr lang="en-US" sz="2000" b="1" dirty="0" smtClean="0">
                <a:latin typeface="+mj-lt"/>
              </a:rPr>
              <a:t>$2.5 billion </a:t>
            </a:r>
            <a:r>
              <a:rPr lang="en-US" sz="1700" dirty="0" smtClean="0">
                <a:latin typeface="+mj-lt"/>
              </a:rPr>
              <a:t>(WB, ARTF, JSDF, </a:t>
            </a:r>
            <a:r>
              <a:rPr lang="en-US" sz="1700" dirty="0" err="1" smtClean="0">
                <a:latin typeface="+mj-lt"/>
              </a:rPr>
              <a:t>Govt</a:t>
            </a:r>
            <a:r>
              <a:rPr lang="en-US" sz="1700" dirty="0" smtClean="0">
                <a:latin typeface="+mj-lt"/>
              </a:rPr>
              <a:t> of Afghanistan, and other bilateral donors)</a:t>
            </a:r>
            <a:endParaRPr lang="en-US" sz="2000" dirty="0" smtClean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COMMUNITY-DRIVEN DEVELOPMENT CDDGSG@WORLDBANK.ORG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85869" y="1353751"/>
            <a:ext cx="6367931" cy="491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Outputs</a:t>
            </a:r>
            <a:endParaRPr lang="en-US" dirty="0" smtClean="0">
              <a:latin typeface="+mj-lt"/>
            </a:endParaRPr>
          </a:p>
          <a:p>
            <a:r>
              <a:rPr lang="en-US" sz="2200" dirty="0" smtClean="0">
                <a:latin typeface="+mj-lt"/>
              </a:rPr>
              <a:t>(</a:t>
            </a:r>
            <a:r>
              <a:rPr lang="en-US" sz="2200" dirty="0">
                <a:latin typeface="+mj-lt"/>
              </a:rPr>
              <a:t>based on </a:t>
            </a:r>
            <a:r>
              <a:rPr lang="en-US" sz="2200" dirty="0" smtClean="0">
                <a:latin typeface="+mj-lt"/>
              </a:rPr>
              <a:t>2014 </a:t>
            </a:r>
            <a:r>
              <a:rPr lang="en-US" sz="2200" dirty="0">
                <a:latin typeface="+mj-lt"/>
              </a:rPr>
              <a:t>Impact Evaluation)  </a:t>
            </a:r>
          </a:p>
          <a:p>
            <a:pPr marL="228594" lvl="0" indent="-228594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 Light" panose="020F0302020204030204"/>
              </a:rPr>
              <a:t>From 2003 to 2015, </a:t>
            </a:r>
            <a:r>
              <a:rPr lang="en-US" sz="2000" b="1" dirty="0">
                <a:solidFill>
                  <a:prstClr val="black"/>
                </a:solidFill>
                <a:latin typeface="Calibri Light" panose="020F0302020204030204"/>
              </a:rPr>
              <a:t>33,000 communities have been mobilized and Community Development Councils elected</a:t>
            </a:r>
            <a:r>
              <a:rPr lang="en-US" sz="2000" dirty="0">
                <a:solidFill>
                  <a:prstClr val="black"/>
                </a:solidFill>
                <a:latin typeface="Calibri Light" panose="020F0302020204030204"/>
              </a:rPr>
              <a:t>, </a:t>
            </a:r>
            <a:r>
              <a:rPr lang="en-US" sz="2000" b="1" dirty="0">
                <a:solidFill>
                  <a:prstClr val="black"/>
                </a:solidFill>
                <a:latin typeface="Calibri Light" panose="020F0302020204030204"/>
              </a:rPr>
              <a:t>$1.4 billion </a:t>
            </a:r>
            <a:r>
              <a:rPr lang="en-US" sz="2000" dirty="0">
                <a:solidFill>
                  <a:prstClr val="black"/>
                </a:solidFill>
                <a:latin typeface="Calibri Light" panose="020F0302020204030204"/>
              </a:rPr>
              <a:t>in block grants disbursed for </a:t>
            </a:r>
            <a:r>
              <a:rPr lang="en-US" sz="2000" b="1" dirty="0">
                <a:solidFill>
                  <a:prstClr val="black"/>
                </a:solidFill>
                <a:latin typeface="Calibri Light" panose="020F0302020204030204"/>
              </a:rPr>
              <a:t>more than 81,000 rural infrastructure </a:t>
            </a:r>
            <a:r>
              <a:rPr lang="en-US" sz="2000" b="1" dirty="0" smtClean="0">
                <a:solidFill>
                  <a:prstClr val="black"/>
                </a:solidFill>
                <a:latin typeface="Calibri Light" panose="020F0302020204030204"/>
              </a:rPr>
              <a:t>subprojects</a:t>
            </a:r>
          </a:p>
          <a:p>
            <a:pPr marL="228594" lvl="0" indent="-228594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 Light" panose="020F0302020204030204"/>
              </a:rPr>
              <a:t>Increased school attendance and quality of education for girls</a:t>
            </a:r>
          </a:p>
          <a:p>
            <a:pPr marL="228594" lvl="0" indent="-228594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Calibri Light" panose="020F0302020204030204"/>
              </a:rPr>
              <a:t>15% increase in the use of protected water sources</a:t>
            </a:r>
            <a:r>
              <a:rPr lang="en-US" sz="2000" dirty="0">
                <a:solidFill>
                  <a:prstClr val="black"/>
                </a:solidFill>
                <a:latin typeface="Calibri Light" panose="020F0302020204030204"/>
              </a:rPr>
              <a:t>, 5% reduction in the time households spend collecting water,</a:t>
            </a:r>
            <a:r>
              <a:rPr lang="en-US" sz="2000" b="1" dirty="0">
                <a:solidFill>
                  <a:prstClr val="black"/>
                </a:solidFill>
                <a:latin typeface="Calibri Light" panose="020F0302020204030204"/>
              </a:rPr>
              <a:t>26% increase in electricity usage</a:t>
            </a:r>
          </a:p>
          <a:p>
            <a:pPr marL="228594" lvl="0" indent="-228594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Calibri Light" panose="020F0302020204030204"/>
              </a:rPr>
              <a:t>Indirect impacts of increased access to education, health care and counseling services for women</a:t>
            </a:r>
            <a:r>
              <a:rPr lang="en-US" sz="2000" dirty="0">
                <a:solidFill>
                  <a:prstClr val="black"/>
                </a:solidFill>
                <a:latin typeface="Calibri Light" panose="020F0302020204030204"/>
              </a:rPr>
              <a:t>, although NSP does not usually fund such services </a:t>
            </a:r>
            <a:endParaRPr lang="en-US" sz="2000" b="1" dirty="0">
              <a:solidFill>
                <a:prstClr val="black"/>
              </a:solidFill>
              <a:latin typeface="Calibri Light" panose="020F0302020204030204"/>
            </a:endParaRP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01216C-D4E9-40D0-BF4A-AD6947A3F2C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31"/>
          <a:stretch/>
        </p:blipFill>
        <p:spPr>
          <a:xfrm>
            <a:off x="838199" y="3559675"/>
            <a:ext cx="3873137" cy="245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14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b="1" dirty="0">
                <a:solidFill>
                  <a:srgbClr val="C00000"/>
                </a:solidFill>
                <a:latin typeface="+mn-lt"/>
              </a:rPr>
              <a:t>What is Community-Driven Development (CDD)?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7929"/>
            <a:ext cx="10515600" cy="4789035"/>
          </a:xfrm>
        </p:spPr>
        <p:txBody>
          <a:bodyPr/>
          <a:lstStyle/>
          <a:p>
            <a:pPr marL="0" indent="0">
              <a:buNone/>
            </a:pPr>
            <a:r>
              <a:rPr lang="en-US" sz="2500" b="1" dirty="0" smtClean="0">
                <a:latin typeface="+mj-lt"/>
              </a:rPr>
              <a:t>Community-Driven </a:t>
            </a:r>
            <a:r>
              <a:rPr lang="en-US" sz="2500" b="1" dirty="0">
                <a:latin typeface="+mj-lt"/>
              </a:rPr>
              <a:t>Development (CDD) is </a:t>
            </a:r>
            <a:r>
              <a:rPr lang="en-US" sz="2500" b="1" i="1" dirty="0">
                <a:latin typeface="+mj-lt"/>
              </a:rPr>
              <a:t>an approach to local development that gives control over planning decisions and investment resources to community groups.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</a:rPr>
              <a:t>COMMUNITY-DRIVEN DEVELOPMENT CDDGSG@WORLDBANK.ORG</a:t>
            </a:r>
            <a:endParaRPr lang="en-US" dirty="0">
              <a:latin typeface="+mn-lt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58012000"/>
              </p:ext>
            </p:extLst>
          </p:nvPr>
        </p:nvGraphicFramePr>
        <p:xfrm>
          <a:off x="838201" y="2530930"/>
          <a:ext cx="10706100" cy="3607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A83952-0CC0-4A71-BA36-B5389595FE7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1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9519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  <a:latin typeface="Calibri" panose="020F0502020204030204"/>
              </a:rPr>
              <a:t>Azerbaijan: Rural Investment Projects (</a:t>
            </a:r>
            <a:r>
              <a:rPr lang="en-US" sz="3200" b="1" dirty="0" err="1" smtClean="0">
                <a:solidFill>
                  <a:srgbClr val="C00000"/>
                </a:solidFill>
                <a:latin typeface="Calibri" panose="020F0502020204030204"/>
              </a:rPr>
              <a:t>AzRIP</a:t>
            </a:r>
            <a:r>
              <a:rPr lang="en-US" sz="3200" b="1" dirty="0" smtClean="0">
                <a:solidFill>
                  <a:srgbClr val="C00000"/>
                </a:solidFill>
                <a:latin typeface="Calibri" panose="020F0502020204030204"/>
              </a:rPr>
              <a:t>)</a:t>
            </a:r>
            <a:endParaRPr lang="en-US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38200" y="1390108"/>
            <a:ext cx="3873137" cy="1940921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+mj-lt"/>
              </a:rPr>
              <a:t>Background</a:t>
            </a:r>
          </a:p>
          <a:p>
            <a:r>
              <a:rPr lang="en-US" sz="2000" b="1" dirty="0" err="1" smtClean="0">
                <a:latin typeface="+mj-lt"/>
              </a:rPr>
              <a:t>AzRIP</a:t>
            </a:r>
            <a:r>
              <a:rPr lang="en-US" sz="2000" b="1" dirty="0" smtClean="0">
                <a:latin typeface="+mj-lt"/>
              </a:rPr>
              <a:t>:</a:t>
            </a:r>
            <a:r>
              <a:rPr lang="en-US" sz="2000" dirty="0" smtClean="0">
                <a:latin typeface="+mj-lt"/>
              </a:rPr>
              <a:t> 2004 </a:t>
            </a:r>
            <a:r>
              <a:rPr lang="en-US" sz="2000" dirty="0">
                <a:latin typeface="+mj-lt"/>
              </a:rPr>
              <a:t>- </a:t>
            </a:r>
            <a:r>
              <a:rPr lang="en-US" sz="2000" dirty="0" smtClean="0">
                <a:latin typeface="+mj-lt"/>
              </a:rPr>
              <a:t>2018</a:t>
            </a:r>
            <a:endParaRPr lang="en-US" sz="2000" dirty="0">
              <a:latin typeface="+mj-lt"/>
            </a:endParaRPr>
          </a:p>
          <a:p>
            <a:r>
              <a:rPr lang="en-US" sz="1700" dirty="0" smtClean="0">
                <a:latin typeface="+mj-lt"/>
              </a:rPr>
              <a:t>Active WB CDD </a:t>
            </a:r>
            <a:r>
              <a:rPr lang="en-US" sz="1700" dirty="0">
                <a:latin typeface="+mj-lt"/>
              </a:rPr>
              <a:t>financing: </a:t>
            </a:r>
            <a:r>
              <a:rPr lang="en-US" sz="1700" b="1" dirty="0" smtClean="0">
                <a:latin typeface="+mj-lt"/>
              </a:rPr>
              <a:t>$76.4 </a:t>
            </a:r>
            <a:r>
              <a:rPr lang="en-US" sz="1700" b="1" dirty="0">
                <a:latin typeface="+mj-lt"/>
              </a:rPr>
              <a:t>million</a:t>
            </a:r>
          </a:p>
          <a:p>
            <a:r>
              <a:rPr lang="en-US" sz="2000" dirty="0">
                <a:latin typeface="+mj-lt"/>
              </a:rPr>
              <a:t>Total program value: </a:t>
            </a:r>
            <a:r>
              <a:rPr lang="en-US" sz="2000" b="1" dirty="0" smtClean="0">
                <a:latin typeface="+mj-lt"/>
              </a:rPr>
              <a:t>$140 million </a:t>
            </a:r>
            <a:r>
              <a:rPr lang="en-US" sz="1700" dirty="0" smtClean="0">
                <a:latin typeface="+mj-lt"/>
              </a:rPr>
              <a:t>(WB and </a:t>
            </a:r>
            <a:r>
              <a:rPr lang="en-US" sz="1700" dirty="0" err="1" smtClean="0">
                <a:latin typeface="+mj-lt"/>
              </a:rPr>
              <a:t>Govt</a:t>
            </a:r>
            <a:r>
              <a:rPr lang="en-US" sz="1700" dirty="0" smtClean="0">
                <a:latin typeface="+mj-lt"/>
              </a:rPr>
              <a:t> of Azerbaijan)</a:t>
            </a:r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COMMUNITY-DRIVEN DEVELOPMENT CDDGSG@WORLDBANK.ORG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85869" y="1353751"/>
            <a:ext cx="6367931" cy="5727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Outputs</a:t>
            </a:r>
          </a:p>
          <a:p>
            <a:endParaRPr lang="en-US" sz="500" dirty="0" smtClean="0">
              <a:solidFill>
                <a:prstClr val="black"/>
              </a:solidFill>
              <a:latin typeface="Calibri Light" panose="020F0302020204030204"/>
            </a:endParaRPr>
          </a:p>
          <a:p>
            <a:pPr marL="285744" lvl="0" indent="-285744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 Light" panose="020F0302020204030204"/>
              </a:rPr>
              <a:t>The </a:t>
            </a:r>
            <a:r>
              <a:rPr lang="en-US" sz="2000" dirty="0" smtClean="0">
                <a:solidFill>
                  <a:prstClr val="black"/>
                </a:solidFill>
                <a:latin typeface="Calibri Light" panose="020F0302020204030204"/>
              </a:rPr>
              <a:t>project, now in its second phase, </a:t>
            </a:r>
            <a:r>
              <a:rPr lang="en-US" sz="2000" dirty="0">
                <a:solidFill>
                  <a:prstClr val="black"/>
                </a:solidFill>
                <a:latin typeface="Calibri Light" panose="020F0302020204030204"/>
              </a:rPr>
              <a:t>is expected to reach </a:t>
            </a:r>
            <a:r>
              <a:rPr lang="en-US" sz="2000" b="1" dirty="0">
                <a:solidFill>
                  <a:prstClr val="black"/>
                </a:solidFill>
                <a:latin typeface="Calibri Light" panose="020F0302020204030204"/>
              </a:rPr>
              <a:t>more than 3.5 million beneficiaries in 1,800 poor rural communities </a:t>
            </a:r>
            <a:r>
              <a:rPr lang="en-US" sz="2000" dirty="0">
                <a:solidFill>
                  <a:prstClr val="black"/>
                </a:solidFill>
                <a:latin typeface="Calibri Light" panose="020F0302020204030204"/>
              </a:rPr>
              <a:t>across the country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500" b="1" dirty="0" smtClean="0">
              <a:solidFill>
                <a:prstClr val="black"/>
              </a:solidFill>
              <a:latin typeface="Calibri Light" panose="020F0302020204030204"/>
            </a:endParaRPr>
          </a:p>
          <a:p>
            <a:pPr marL="285744" lvl="0" indent="-285744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prstClr val="black"/>
                </a:solidFill>
                <a:latin typeface="Calibri Light" panose="020F0302020204030204"/>
              </a:rPr>
              <a:t>Travel </a:t>
            </a:r>
            <a:r>
              <a:rPr lang="en-US" sz="2000" b="1" dirty="0">
                <a:solidFill>
                  <a:prstClr val="black"/>
                </a:solidFill>
                <a:latin typeface="Calibri Light" panose="020F0302020204030204"/>
              </a:rPr>
              <a:t>time to secondary schools reduced </a:t>
            </a:r>
            <a:r>
              <a:rPr lang="en-US" sz="2000" dirty="0">
                <a:solidFill>
                  <a:prstClr val="black"/>
                </a:solidFill>
                <a:latin typeface="Calibri Light" panose="020F0302020204030204"/>
              </a:rPr>
              <a:t>by 47% and </a:t>
            </a:r>
            <a:r>
              <a:rPr lang="en-US" sz="2000" b="1" dirty="0">
                <a:solidFill>
                  <a:prstClr val="black"/>
                </a:solidFill>
                <a:latin typeface="Calibri Light" panose="020F0302020204030204"/>
              </a:rPr>
              <a:t>to markets</a:t>
            </a:r>
            <a:r>
              <a:rPr lang="en-US" sz="2000" dirty="0">
                <a:solidFill>
                  <a:prstClr val="black"/>
                </a:solidFill>
                <a:latin typeface="Calibri Light" panose="020F0302020204030204"/>
              </a:rPr>
              <a:t> by 26%</a:t>
            </a:r>
          </a:p>
          <a:p>
            <a:pPr marL="285744" lvl="0" indent="-285744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500" dirty="0">
              <a:solidFill>
                <a:prstClr val="black"/>
              </a:solidFill>
              <a:latin typeface="Calibri Light" panose="020F0302020204030204"/>
            </a:endParaRPr>
          </a:p>
          <a:p>
            <a:pPr marL="285744" lvl="0" indent="-285744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500" dirty="0">
              <a:solidFill>
                <a:prstClr val="black"/>
              </a:solidFill>
              <a:latin typeface="Calibri Light" panose="020F0302020204030204"/>
            </a:endParaRPr>
          </a:p>
          <a:p>
            <a:pPr marL="285744" lvl="0" indent="-285744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Calibri Light" panose="020F0302020204030204"/>
              </a:rPr>
              <a:t>Primary school enrollment </a:t>
            </a:r>
            <a:r>
              <a:rPr lang="en-US" sz="2000" dirty="0">
                <a:solidFill>
                  <a:prstClr val="black"/>
                </a:solidFill>
                <a:latin typeface="Calibri Light" panose="020F0302020204030204"/>
              </a:rPr>
              <a:t>increased by 25%</a:t>
            </a:r>
          </a:p>
          <a:p>
            <a:pPr marL="285744" lvl="0" indent="-285744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500" dirty="0">
              <a:solidFill>
                <a:prstClr val="black"/>
              </a:solidFill>
              <a:latin typeface="Calibri Light" panose="020F0302020204030204"/>
            </a:endParaRPr>
          </a:p>
          <a:p>
            <a:pPr marL="285744" lvl="0" indent="-285744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Calibri Light" panose="020F0302020204030204"/>
              </a:rPr>
              <a:t>60% increase </a:t>
            </a:r>
            <a:r>
              <a:rPr lang="en-US" sz="2000" dirty="0">
                <a:solidFill>
                  <a:prstClr val="black"/>
                </a:solidFill>
                <a:latin typeface="Calibri Light" panose="020F0302020204030204"/>
              </a:rPr>
              <a:t>in volume of </a:t>
            </a:r>
            <a:r>
              <a:rPr lang="en-US" sz="2000" b="1" dirty="0">
                <a:solidFill>
                  <a:prstClr val="black"/>
                </a:solidFill>
                <a:latin typeface="Calibri Light" panose="020F0302020204030204"/>
              </a:rPr>
              <a:t>agricultural products </a:t>
            </a:r>
            <a:r>
              <a:rPr lang="en-US" sz="2000" dirty="0">
                <a:solidFill>
                  <a:prstClr val="black"/>
                </a:solidFill>
                <a:latin typeface="Calibri Light" panose="020F0302020204030204"/>
              </a:rPr>
              <a:t>being transported to markets by farmers; </a:t>
            </a:r>
            <a:r>
              <a:rPr lang="en-US" sz="2000" b="1" dirty="0">
                <a:solidFill>
                  <a:prstClr val="black"/>
                </a:solidFill>
                <a:latin typeface="Calibri Light" panose="020F0302020204030204"/>
              </a:rPr>
              <a:t>20% higher prices </a:t>
            </a:r>
            <a:r>
              <a:rPr lang="en-US" sz="2000" dirty="0">
                <a:solidFill>
                  <a:prstClr val="black"/>
                </a:solidFill>
                <a:latin typeface="Calibri Light" panose="020F0302020204030204"/>
              </a:rPr>
              <a:t>on produce for farmers</a:t>
            </a:r>
          </a:p>
          <a:p>
            <a:pPr marL="285744" lvl="0" indent="-285744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500" dirty="0">
              <a:solidFill>
                <a:prstClr val="black"/>
              </a:solidFill>
              <a:latin typeface="Calibri Light" panose="020F0302020204030204"/>
            </a:endParaRPr>
          </a:p>
          <a:p>
            <a:pPr marL="285744" lvl="0" indent="-285744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 Light" panose="020F0302020204030204"/>
              </a:rPr>
              <a:t>Rehabilitation of </a:t>
            </a:r>
            <a:r>
              <a:rPr lang="en-US" sz="2000" b="1" dirty="0">
                <a:solidFill>
                  <a:prstClr val="black"/>
                </a:solidFill>
                <a:latin typeface="Calibri Light" panose="020F0302020204030204"/>
              </a:rPr>
              <a:t>irrigation systems </a:t>
            </a:r>
            <a:r>
              <a:rPr lang="en-US" sz="2000" dirty="0">
                <a:solidFill>
                  <a:prstClr val="black"/>
                </a:solidFill>
                <a:latin typeface="Calibri Light" panose="020F0302020204030204"/>
              </a:rPr>
              <a:t>has increased average productivity by </a:t>
            </a:r>
            <a:r>
              <a:rPr lang="en-US" sz="2000" b="1" dirty="0">
                <a:solidFill>
                  <a:prstClr val="black"/>
                </a:solidFill>
                <a:latin typeface="Calibri Light" panose="020F0302020204030204"/>
              </a:rPr>
              <a:t>approximately 30%</a:t>
            </a:r>
          </a:p>
          <a:p>
            <a:pPr marL="228594" lvl="0" indent="-228594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Calibri Light" panose="020F0302020204030204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black"/>
              </a:solidFill>
              <a:latin typeface="Calibri Light" panose="020F0302020204030204"/>
            </a:endParaRPr>
          </a:p>
          <a:p>
            <a:pPr marL="285744" lvl="0" indent="-285744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Calibri Light" panose="020F0302020204030204"/>
            </a:endParaRP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01216C-D4E9-40D0-BF4A-AD6947A3F2C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/>
          <a:srcRect t="11324"/>
          <a:stretch/>
        </p:blipFill>
        <p:spPr bwMode="auto">
          <a:xfrm>
            <a:off x="838200" y="3543301"/>
            <a:ext cx="3873137" cy="258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882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9519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  <a:latin typeface="Calibri" panose="020F0502020204030204"/>
              </a:rPr>
              <a:t>Morocco: National Initiative for Human Development (INDH)</a:t>
            </a:r>
            <a:endParaRPr lang="en-US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38200" y="1390109"/>
            <a:ext cx="3873137" cy="1829746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+mj-lt"/>
              </a:rPr>
              <a:t>Background</a:t>
            </a:r>
          </a:p>
          <a:p>
            <a:pPr lvl="0"/>
            <a:r>
              <a:rPr lang="en-US" sz="2000" b="1" dirty="0" smtClean="0">
                <a:solidFill>
                  <a:prstClr val="black"/>
                </a:solidFill>
                <a:latin typeface="+mj-lt"/>
              </a:rPr>
              <a:t>INDH</a:t>
            </a:r>
            <a:r>
              <a:rPr lang="en-US" sz="2000" dirty="0" smtClean="0">
                <a:solidFill>
                  <a:prstClr val="black"/>
                </a:solidFill>
                <a:latin typeface="+mj-lt"/>
              </a:rPr>
              <a:t>: 2005 – 2016</a:t>
            </a:r>
          </a:p>
          <a:p>
            <a:r>
              <a:rPr lang="en-US" sz="1700" dirty="0" smtClean="0">
                <a:latin typeface="+mj-lt"/>
              </a:rPr>
              <a:t>Active WB CDD </a:t>
            </a:r>
            <a:r>
              <a:rPr lang="en-US" sz="1700" dirty="0">
                <a:latin typeface="+mj-lt"/>
              </a:rPr>
              <a:t>financing: </a:t>
            </a:r>
            <a:r>
              <a:rPr lang="en-US" sz="1700" b="1" dirty="0" smtClean="0">
                <a:latin typeface="+mj-lt"/>
              </a:rPr>
              <a:t>$300 </a:t>
            </a:r>
            <a:r>
              <a:rPr lang="en-US" sz="1700" b="1" dirty="0">
                <a:latin typeface="+mj-lt"/>
              </a:rPr>
              <a:t>million</a:t>
            </a:r>
          </a:p>
          <a:p>
            <a:r>
              <a:rPr lang="en-US" sz="2000" dirty="0">
                <a:latin typeface="+mj-lt"/>
              </a:rPr>
              <a:t>Total program value: </a:t>
            </a:r>
            <a:r>
              <a:rPr lang="en-US" sz="2000" b="1" dirty="0" smtClean="0">
                <a:latin typeface="+mj-lt"/>
              </a:rPr>
              <a:t>$2.1 billion </a:t>
            </a:r>
            <a:r>
              <a:rPr lang="en-US" sz="1700" dirty="0" smtClean="0">
                <a:latin typeface="+mj-lt"/>
              </a:rPr>
              <a:t>(WB and </a:t>
            </a:r>
            <a:r>
              <a:rPr lang="en-US" sz="1700" dirty="0" err="1" smtClean="0">
                <a:latin typeface="+mj-lt"/>
              </a:rPr>
              <a:t>Govt</a:t>
            </a:r>
            <a:r>
              <a:rPr lang="en-US" sz="1700" dirty="0" smtClean="0">
                <a:latin typeface="+mj-lt"/>
              </a:rPr>
              <a:t> of Morocco)</a:t>
            </a:r>
            <a:endParaRPr lang="en-US" sz="2000" dirty="0">
              <a:latin typeface="+mj-lt"/>
            </a:endParaRPr>
          </a:p>
          <a:p>
            <a:pPr lvl="0"/>
            <a:endParaRPr lang="en-US" sz="2000" dirty="0" smtClean="0">
              <a:solidFill>
                <a:prstClr val="black"/>
              </a:solidFill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COMMUNITY-DRIVEN DEVELOPMENT CDDGSG@WORLDBANK.ORG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85869" y="1353751"/>
            <a:ext cx="6367931" cy="5698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Outputs</a:t>
            </a:r>
            <a:endParaRPr lang="en-US" dirty="0" smtClean="0">
              <a:latin typeface="+mj-lt"/>
            </a:endParaRPr>
          </a:p>
          <a:p>
            <a:pPr marL="228594" lvl="0" indent="-228594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 Light" panose="020F0302020204030204"/>
              </a:rPr>
              <a:t>As of 2014, </a:t>
            </a:r>
            <a:r>
              <a:rPr lang="en-US" sz="2000" b="1" dirty="0">
                <a:solidFill>
                  <a:prstClr val="black"/>
                </a:solidFill>
                <a:latin typeface="Calibri Light" panose="020F0302020204030204"/>
              </a:rPr>
              <a:t>&gt;22,000 sub-projects</a:t>
            </a:r>
            <a:r>
              <a:rPr lang="en-US" sz="2000" dirty="0">
                <a:solidFill>
                  <a:prstClr val="black"/>
                </a:solidFill>
                <a:latin typeface="Calibri Light" panose="020F0302020204030204"/>
              </a:rPr>
              <a:t> financed, reaching </a:t>
            </a:r>
            <a:r>
              <a:rPr lang="en-US" sz="2000" b="1" dirty="0">
                <a:solidFill>
                  <a:prstClr val="black"/>
                </a:solidFill>
                <a:latin typeface="Calibri Light" panose="020F0302020204030204"/>
              </a:rPr>
              <a:t>5 million beneficiaries</a:t>
            </a:r>
            <a:r>
              <a:rPr lang="en-US" sz="2000" dirty="0">
                <a:solidFill>
                  <a:prstClr val="black"/>
                </a:solidFill>
                <a:latin typeface="Calibri Light" panose="020F0302020204030204"/>
              </a:rPr>
              <a:t>, or approximately 50% of the population</a:t>
            </a:r>
          </a:p>
          <a:p>
            <a:pPr marL="285744" lvl="0" indent="-285744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500" dirty="0" smtClean="0">
              <a:solidFill>
                <a:prstClr val="black"/>
              </a:solidFill>
              <a:latin typeface="Calibri Light" panose="020F0302020204030204"/>
            </a:endParaRPr>
          </a:p>
          <a:p>
            <a:pPr marL="285744" lvl="0" indent="-285744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prstClr val="black"/>
                </a:solidFill>
                <a:latin typeface="Calibri Light" panose="020F0302020204030204"/>
              </a:rPr>
              <a:t>Increased </a:t>
            </a:r>
            <a:r>
              <a:rPr lang="en-US" sz="2000" b="1" dirty="0">
                <a:solidFill>
                  <a:prstClr val="black"/>
                </a:solidFill>
                <a:latin typeface="Calibri Light" panose="020F0302020204030204"/>
              </a:rPr>
              <a:t>access to improved water supply</a:t>
            </a:r>
            <a:r>
              <a:rPr lang="en-US" sz="2000" dirty="0">
                <a:solidFill>
                  <a:prstClr val="black"/>
                </a:solidFill>
                <a:latin typeface="Calibri Light" panose="020F0302020204030204"/>
              </a:rPr>
              <a:t> in targeted rural </a:t>
            </a:r>
            <a:r>
              <a:rPr lang="en-US" sz="2000" dirty="0" smtClean="0">
                <a:solidFill>
                  <a:prstClr val="black"/>
                </a:solidFill>
                <a:latin typeface="Calibri Light" panose="020F0302020204030204"/>
              </a:rPr>
              <a:t>communes</a:t>
            </a:r>
            <a:endParaRPr lang="en-US" sz="2000" dirty="0">
              <a:solidFill>
                <a:prstClr val="black"/>
              </a:solidFill>
              <a:latin typeface="Calibri Light" panose="020F0302020204030204"/>
            </a:endParaRPr>
          </a:p>
          <a:p>
            <a:pPr marL="285744" lvl="0" indent="-285744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500" b="1" dirty="0">
              <a:solidFill>
                <a:prstClr val="black"/>
              </a:solidFill>
              <a:latin typeface="Calibri Light" panose="020F0302020204030204"/>
            </a:endParaRPr>
          </a:p>
          <a:p>
            <a:pPr marL="285744" lvl="0" indent="-285744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Calibri Light" panose="020F0302020204030204"/>
              </a:rPr>
              <a:t>80% of girls</a:t>
            </a:r>
            <a:r>
              <a:rPr lang="en-US" sz="2000" dirty="0">
                <a:solidFill>
                  <a:prstClr val="black"/>
                </a:solidFill>
                <a:latin typeface="Calibri Light" panose="020F0302020204030204"/>
              </a:rPr>
              <a:t> in project-supported dormitories graduating to the next grade; </a:t>
            </a:r>
            <a:r>
              <a:rPr lang="en-US" sz="2000" b="1" dirty="0">
                <a:solidFill>
                  <a:prstClr val="black"/>
                </a:solidFill>
                <a:latin typeface="Calibri Light" panose="020F0302020204030204"/>
              </a:rPr>
              <a:t>62% of households and 60% of women</a:t>
            </a:r>
            <a:r>
              <a:rPr lang="en-US" sz="2000" dirty="0">
                <a:solidFill>
                  <a:prstClr val="black"/>
                </a:solidFill>
                <a:latin typeface="Calibri Light" panose="020F0302020204030204"/>
              </a:rPr>
              <a:t> report increased access to basic infrastructure </a:t>
            </a:r>
          </a:p>
          <a:p>
            <a:pPr marL="285744" lvl="0" indent="-285744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Calibri Light" panose="020F0302020204030204"/>
              </a:rPr>
              <a:t>46% of households</a:t>
            </a:r>
            <a:r>
              <a:rPr lang="en-US" sz="2000" dirty="0">
                <a:solidFill>
                  <a:prstClr val="black"/>
                </a:solidFill>
                <a:latin typeface="Calibri Light" panose="020F0302020204030204"/>
              </a:rPr>
              <a:t> reported improved livelihoods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500" dirty="0">
              <a:solidFill>
                <a:prstClr val="black"/>
              </a:solidFill>
              <a:latin typeface="Calibri Light" panose="020F0302020204030204"/>
            </a:endParaRPr>
          </a:p>
          <a:p>
            <a:pPr marL="285744" lvl="0" indent="-285744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Calibri Light" panose="020F0302020204030204"/>
              </a:rPr>
              <a:t>Women’s participation</a:t>
            </a:r>
            <a:r>
              <a:rPr lang="en-US" sz="2000" dirty="0">
                <a:solidFill>
                  <a:prstClr val="black"/>
                </a:solidFill>
                <a:latin typeface="Calibri Light" panose="020F0302020204030204"/>
              </a:rPr>
              <a:t>:</a:t>
            </a:r>
            <a:r>
              <a:rPr lang="en-US" sz="2000" b="1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alibri Light" panose="020F0302020204030204"/>
              </a:rPr>
              <a:t>17% in committees, 16% in facilitation teams, 35% of income-generation (IG) beneficiaries</a:t>
            </a:r>
          </a:p>
          <a:p>
            <a:pPr marL="285744" lvl="0" indent="-285744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500" dirty="0">
              <a:solidFill>
                <a:prstClr val="black"/>
              </a:solidFill>
              <a:latin typeface="Calibri Light" panose="020F0302020204030204"/>
            </a:endParaRPr>
          </a:p>
          <a:p>
            <a:pPr marL="285744" lvl="0" indent="-285744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Calibri Light" panose="020F0302020204030204"/>
              </a:rPr>
              <a:t>Youth participation</a:t>
            </a:r>
            <a:r>
              <a:rPr lang="en-US" sz="2000" dirty="0">
                <a:solidFill>
                  <a:prstClr val="black"/>
                </a:solidFill>
                <a:latin typeface="Calibri Light" panose="020F0302020204030204"/>
              </a:rPr>
              <a:t>: 7% in committees, 38% IG </a:t>
            </a:r>
            <a:r>
              <a:rPr lang="en-US" sz="2000" dirty="0" smtClean="0">
                <a:solidFill>
                  <a:prstClr val="black"/>
                </a:solidFill>
                <a:latin typeface="Calibri Light" panose="020F0302020204030204"/>
              </a:rPr>
              <a:t>beneficiaries</a:t>
            </a:r>
            <a:endParaRPr lang="en-US" sz="2000" dirty="0">
              <a:solidFill>
                <a:prstClr val="black"/>
              </a:solidFill>
              <a:latin typeface="Calibri Light" panose="020F0302020204030204"/>
            </a:endParaRPr>
          </a:p>
          <a:p>
            <a:pPr marL="285744" lvl="0" indent="-285744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Calibri Light" panose="020F0302020204030204"/>
            </a:endParaRP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01216C-D4E9-40D0-BF4A-AD6947A3F2C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8" name="Picture 4" descr="http://www.worldbank.org/content/dam/Worldbank/Results/mna/Morocco-INDH-Results.jpg/_jcr_content/renditions/origin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98"/>
          <a:stretch/>
        </p:blipFill>
        <p:spPr bwMode="auto">
          <a:xfrm>
            <a:off x="838200" y="3551125"/>
            <a:ext cx="3869253" cy="247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64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9519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  <a:latin typeface="Calibri" panose="020F0502020204030204"/>
              </a:rPr>
              <a:t>Benin: National CDD Support Project (PNDCC</a:t>
            </a:r>
            <a:r>
              <a:rPr lang="en-US" sz="3200" b="1" dirty="0" smtClean="0">
                <a:solidFill>
                  <a:srgbClr val="C00000"/>
                </a:solidFill>
                <a:latin typeface="Calibri" panose="020F0502020204030204"/>
              </a:rPr>
              <a:t>)</a:t>
            </a:r>
            <a:endParaRPr lang="en-US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38200" y="1341121"/>
            <a:ext cx="3873137" cy="1821367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+mj-lt"/>
              </a:rPr>
              <a:t>Background</a:t>
            </a:r>
          </a:p>
          <a:p>
            <a:pPr lvl="0"/>
            <a:r>
              <a:rPr lang="en-US" sz="2000" b="1" dirty="0" smtClean="0">
                <a:solidFill>
                  <a:prstClr val="black"/>
                </a:solidFill>
                <a:latin typeface="+mj-lt"/>
              </a:rPr>
              <a:t>PNDCC</a:t>
            </a:r>
            <a:r>
              <a:rPr lang="en-US" sz="2000" dirty="0" smtClean="0">
                <a:solidFill>
                  <a:prstClr val="black"/>
                </a:solidFill>
                <a:latin typeface="+mj-lt"/>
              </a:rPr>
              <a:t>: 2004 </a:t>
            </a:r>
            <a:r>
              <a:rPr lang="en-US" sz="2000" dirty="0">
                <a:solidFill>
                  <a:prstClr val="black"/>
                </a:solidFill>
                <a:latin typeface="+mj-lt"/>
              </a:rPr>
              <a:t>– </a:t>
            </a:r>
            <a:r>
              <a:rPr lang="en-US" sz="2000" dirty="0" smtClean="0">
                <a:solidFill>
                  <a:prstClr val="black"/>
                </a:solidFill>
                <a:latin typeface="+mj-lt"/>
              </a:rPr>
              <a:t>2012</a:t>
            </a:r>
            <a:endParaRPr lang="en-US" sz="2000" dirty="0">
              <a:solidFill>
                <a:prstClr val="black"/>
              </a:solidFill>
              <a:latin typeface="+mj-lt"/>
            </a:endParaRPr>
          </a:p>
          <a:p>
            <a:r>
              <a:rPr lang="en-US" sz="1700" dirty="0" smtClean="0">
                <a:latin typeface="+mj-lt"/>
              </a:rPr>
              <a:t>WB CDD </a:t>
            </a:r>
            <a:r>
              <a:rPr lang="en-US" sz="1700" dirty="0">
                <a:latin typeface="+mj-lt"/>
              </a:rPr>
              <a:t>financing: </a:t>
            </a:r>
            <a:r>
              <a:rPr lang="en-US" sz="1700" b="1" dirty="0" smtClean="0">
                <a:latin typeface="+mj-lt"/>
              </a:rPr>
              <a:t>$59.3 </a:t>
            </a:r>
            <a:r>
              <a:rPr lang="en-US" sz="1700" b="1" dirty="0">
                <a:latin typeface="+mj-lt"/>
              </a:rPr>
              <a:t>million</a:t>
            </a:r>
          </a:p>
          <a:p>
            <a:r>
              <a:rPr lang="en-US" sz="2000" dirty="0">
                <a:latin typeface="+mj-lt"/>
              </a:rPr>
              <a:t>Total program value: </a:t>
            </a:r>
            <a:r>
              <a:rPr lang="en-US" sz="2000" b="1" dirty="0" smtClean="0">
                <a:latin typeface="+mj-lt"/>
              </a:rPr>
              <a:t>$77 million </a:t>
            </a:r>
            <a:r>
              <a:rPr lang="en-US" sz="1700" dirty="0" smtClean="0">
                <a:latin typeface="+mj-lt"/>
              </a:rPr>
              <a:t>(WB and </a:t>
            </a:r>
            <a:r>
              <a:rPr lang="en-US" sz="1700" dirty="0" err="1" smtClean="0">
                <a:latin typeface="+mj-lt"/>
              </a:rPr>
              <a:t>Govt</a:t>
            </a:r>
            <a:r>
              <a:rPr lang="en-US" sz="1700" dirty="0" smtClean="0">
                <a:latin typeface="+mj-lt"/>
              </a:rPr>
              <a:t> of Benin)</a:t>
            </a:r>
            <a:endParaRPr lang="en-US" sz="1700" b="1" dirty="0" smtClean="0">
              <a:latin typeface="+mj-lt"/>
            </a:endParaRPr>
          </a:p>
          <a:p>
            <a:endParaRPr lang="en-US" sz="2000" b="1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COMMUNITY-DRIVEN DEVELOPMENT CDDGSG@WORLDBANK.ORG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85869" y="1353751"/>
            <a:ext cx="6367931" cy="6255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Outputs</a:t>
            </a:r>
            <a:endParaRPr lang="en-US" dirty="0" smtClean="0">
              <a:latin typeface="+mj-lt"/>
            </a:endParaRPr>
          </a:p>
          <a:p>
            <a:pPr marL="228594" lvl="0" indent="-228594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500" dirty="0" smtClean="0">
              <a:solidFill>
                <a:prstClr val="black"/>
              </a:solidFill>
              <a:latin typeface="Calibri Light" panose="020F0302020204030204"/>
            </a:endParaRPr>
          </a:p>
          <a:p>
            <a:pPr marL="228594" lvl="0" indent="-228594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Calibri Light" panose="020F0302020204030204"/>
              </a:rPr>
              <a:t>1,518 communities covered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(i.e., 40 percent of the communities in Benin) using CDD to improve the access of the poorest communities to basic social and financial </a:t>
            </a:r>
            <a:r>
              <a:rPr lang="en-US" dirty="0" smtClean="0">
                <a:solidFill>
                  <a:prstClr val="black"/>
                </a:solidFill>
                <a:latin typeface="Calibri Light" panose="020F0302020204030204"/>
              </a:rPr>
              <a:t>services</a:t>
            </a:r>
          </a:p>
          <a:p>
            <a:pPr marL="228594" lvl="0" indent="-228594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Sub-projects completed included </a:t>
            </a:r>
            <a:r>
              <a:rPr lang="en-US" b="1" dirty="0">
                <a:solidFill>
                  <a:prstClr val="black"/>
                </a:solidFill>
                <a:latin typeface="Calibri Light" panose="020F0302020204030204"/>
              </a:rPr>
              <a:t>3,170 classrooms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, </a:t>
            </a:r>
            <a:r>
              <a:rPr lang="en-US" b="1" dirty="0">
                <a:solidFill>
                  <a:prstClr val="black"/>
                </a:solidFill>
                <a:latin typeface="Calibri Light" panose="020F0302020204030204"/>
              </a:rPr>
              <a:t>144 health centers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, and </a:t>
            </a:r>
            <a:r>
              <a:rPr lang="en-US" b="1" dirty="0">
                <a:solidFill>
                  <a:prstClr val="black"/>
                </a:solidFill>
                <a:latin typeface="Calibri Light" panose="020F0302020204030204"/>
              </a:rPr>
              <a:t>101 water and sanitation systems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. </a:t>
            </a:r>
          </a:p>
          <a:p>
            <a:pPr marL="228594" lvl="0" indent="-228594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Calibri Light" panose="020F0302020204030204"/>
              </a:rPr>
              <a:t>158,500 students enrolled in project schools 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(i.e., 10 percent of total primary school enrollment in the country)</a:t>
            </a:r>
          </a:p>
          <a:p>
            <a:pPr marL="228594" lvl="0" indent="-228594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Calibri Light" panose="020F0302020204030204"/>
              </a:rPr>
              <a:t>23,000 people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have gained access to an improved water source</a:t>
            </a:r>
          </a:p>
          <a:p>
            <a:pPr marL="228594" lvl="0" indent="-228594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Calibri Light" panose="020F0302020204030204"/>
              </a:rPr>
              <a:t>38,000 people (77 percent women) 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have gained access to micro-finance services</a:t>
            </a:r>
          </a:p>
          <a:p>
            <a:pPr marL="228594" lvl="0" indent="-228594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A follow-up program for “</a:t>
            </a:r>
            <a:r>
              <a:rPr lang="en-US" b="1" dirty="0">
                <a:solidFill>
                  <a:prstClr val="black"/>
                </a:solidFill>
                <a:latin typeface="Calibri Light" panose="020F0302020204030204"/>
              </a:rPr>
              <a:t>Decentralized Community Driven Services”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, worth US$76 million, is under implementation and seeks to mainstream CDD approach for basic services </a:t>
            </a:r>
          </a:p>
          <a:p>
            <a:pPr marL="228594" lvl="0" indent="-228594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 Light" panose="020F0302020204030204"/>
            </a:endParaRPr>
          </a:p>
          <a:p>
            <a:pPr marL="228594" lvl="0" indent="-228594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 Light" panose="020F0302020204030204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 Light" panose="020F0302020204030204"/>
            </a:endParaRPr>
          </a:p>
          <a:p>
            <a:pPr marL="285744" lvl="0" indent="-285744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 Light" panose="020F0302020204030204"/>
            </a:endParaRP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01216C-D4E9-40D0-BF4A-AD6947A3F2C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352860"/>
            <a:ext cx="3873137" cy="281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891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9519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  <a:latin typeface="Calibri" panose="020F0502020204030204"/>
              </a:rPr>
              <a:t>Haiti: </a:t>
            </a:r>
            <a:r>
              <a:rPr lang="en-US" sz="3200" b="1" dirty="0" smtClean="0">
                <a:solidFill>
                  <a:srgbClr val="C00000"/>
                </a:solidFill>
                <a:latin typeface="Calibri" panose="020F0502020204030204"/>
              </a:rPr>
              <a:t>Participatory Rural Community 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/>
              </a:rPr>
              <a:t>Development </a:t>
            </a:r>
            <a:r>
              <a:rPr lang="en-US" sz="3200" b="1" dirty="0" smtClean="0">
                <a:solidFill>
                  <a:srgbClr val="C00000"/>
                </a:solidFill>
                <a:latin typeface="Calibri" panose="020F0502020204030204"/>
              </a:rPr>
              <a:t>Program (PRODEP)</a:t>
            </a:r>
            <a:endParaRPr lang="en-US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38200" y="1390110"/>
            <a:ext cx="3873759" cy="1895582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+mj-lt"/>
              </a:rPr>
              <a:t>Background</a:t>
            </a:r>
          </a:p>
          <a:p>
            <a:pPr lvl="0"/>
            <a:r>
              <a:rPr lang="en-US" sz="2000" b="1" dirty="0" smtClean="0">
                <a:solidFill>
                  <a:prstClr val="black"/>
                </a:solidFill>
                <a:latin typeface="+mj-lt"/>
              </a:rPr>
              <a:t>PRODEP: </a:t>
            </a:r>
            <a:r>
              <a:rPr lang="en-US" sz="2000" dirty="0" smtClean="0">
                <a:solidFill>
                  <a:prstClr val="black"/>
                </a:solidFill>
                <a:latin typeface="+mj-lt"/>
              </a:rPr>
              <a:t>2005 – 2013</a:t>
            </a:r>
          </a:p>
          <a:p>
            <a:r>
              <a:rPr lang="en-US" sz="1700" dirty="0" smtClean="0">
                <a:latin typeface="+mj-lt"/>
              </a:rPr>
              <a:t>WB CDD </a:t>
            </a:r>
            <a:r>
              <a:rPr lang="en-US" sz="1700" dirty="0">
                <a:latin typeface="+mj-lt"/>
              </a:rPr>
              <a:t>financing: </a:t>
            </a:r>
            <a:r>
              <a:rPr lang="en-US" sz="1700" b="1" dirty="0" smtClean="0">
                <a:latin typeface="+mj-lt"/>
              </a:rPr>
              <a:t>$48.2 </a:t>
            </a:r>
            <a:r>
              <a:rPr lang="en-US" sz="1700" b="1" dirty="0">
                <a:latin typeface="+mj-lt"/>
              </a:rPr>
              <a:t>million</a:t>
            </a:r>
          </a:p>
          <a:p>
            <a:r>
              <a:rPr lang="en-US" sz="2000" dirty="0">
                <a:latin typeface="+mj-lt"/>
              </a:rPr>
              <a:t>Total program value: </a:t>
            </a:r>
            <a:r>
              <a:rPr lang="en-US" sz="2000" b="1" dirty="0" smtClean="0">
                <a:latin typeface="+mj-lt"/>
              </a:rPr>
              <a:t>$72.6 million  </a:t>
            </a:r>
            <a:r>
              <a:rPr lang="en-US" sz="1600" dirty="0" smtClean="0">
                <a:latin typeface="+mj-lt"/>
              </a:rPr>
              <a:t>(WB and Caribbean Development Bank)</a:t>
            </a:r>
            <a:endParaRPr lang="en-US" sz="1600" b="1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COMMUNITY-DRIVEN DEVELOPMENT CDDGSG@WORLDBANK.ORG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85869" y="1353751"/>
            <a:ext cx="6367931" cy="5793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Outputs</a:t>
            </a:r>
            <a:endParaRPr lang="en-US" sz="500" dirty="0" smtClean="0">
              <a:solidFill>
                <a:prstClr val="black"/>
              </a:solidFill>
              <a:latin typeface="Calibri Light" panose="020F0302020204030204"/>
            </a:endParaRPr>
          </a:p>
          <a:p>
            <a:pPr marL="228594" lvl="0" indent="-228594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Calibri Light" panose="020F0302020204030204"/>
              </a:rPr>
              <a:t>1,700 subprojects financed</a:t>
            </a:r>
            <a:r>
              <a:rPr lang="en-US" sz="2000" dirty="0">
                <a:solidFill>
                  <a:prstClr val="black"/>
                </a:solidFill>
                <a:latin typeface="Calibri Light" panose="020F0302020204030204"/>
              </a:rPr>
              <a:t> including infrastructure (roads, irrigation, electricity); productive (agro-processing, community stores, agriculture-livestock); and social (community centers, schools,  clinics; vocational training centers, etc.) </a:t>
            </a:r>
          </a:p>
          <a:p>
            <a:pPr marL="228594" lvl="0" indent="-228594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Calibri Light" panose="020F0302020204030204"/>
              </a:rPr>
              <a:t>1.6 million people</a:t>
            </a:r>
            <a:r>
              <a:rPr lang="en-US" sz="2000" dirty="0">
                <a:solidFill>
                  <a:prstClr val="black"/>
                </a:solidFill>
                <a:latin typeface="Calibri Light" panose="020F0302020204030204"/>
              </a:rPr>
              <a:t> with improved access to basic infrastructure across </a:t>
            </a:r>
            <a:r>
              <a:rPr lang="en-US" sz="2000" b="1" dirty="0">
                <a:solidFill>
                  <a:prstClr val="black"/>
                </a:solidFill>
                <a:latin typeface="Calibri Light" panose="020F0302020204030204"/>
              </a:rPr>
              <a:t>59 municipalities</a:t>
            </a:r>
          </a:p>
          <a:p>
            <a:pPr marL="228594" lvl="0" indent="-228594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Calibri Light" panose="020F0302020204030204"/>
              </a:rPr>
              <a:t>Enhanced social capital</a:t>
            </a:r>
            <a:r>
              <a:rPr lang="en-US" sz="2000" dirty="0">
                <a:solidFill>
                  <a:prstClr val="black"/>
                </a:solidFill>
                <a:latin typeface="Calibri Light" panose="020F0302020204030204"/>
              </a:rPr>
              <a:t> through strengthened people’s participation in democratic processes, better trained community-based organizations (CBOs), and increased women involvement</a:t>
            </a:r>
          </a:p>
          <a:p>
            <a:pPr marL="228594" lvl="0" indent="-228594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Calibri Light" panose="020F0302020204030204"/>
              </a:rPr>
              <a:t>Capacity building and training</a:t>
            </a:r>
            <a:r>
              <a:rPr lang="en-US" sz="2000" dirty="0">
                <a:solidFill>
                  <a:prstClr val="black"/>
                </a:solidFill>
                <a:latin typeface="Calibri Light" panose="020F0302020204030204"/>
              </a:rPr>
              <a:t> for more than </a:t>
            </a:r>
            <a:r>
              <a:rPr lang="en-US" sz="2000" b="1" dirty="0">
                <a:solidFill>
                  <a:prstClr val="black"/>
                </a:solidFill>
                <a:latin typeface="Calibri Light" panose="020F0302020204030204"/>
              </a:rPr>
              <a:t>3,500 CBOs</a:t>
            </a:r>
          </a:p>
          <a:p>
            <a:pPr marL="228594" lvl="0" indent="-228594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Calibri Light" panose="020F0302020204030204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black"/>
              </a:solidFill>
              <a:latin typeface="Calibri Light" panose="020F0302020204030204"/>
            </a:endParaRPr>
          </a:p>
          <a:p>
            <a:pPr marL="285744" lvl="0" indent="-285744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Calibri Light" panose="020F0302020204030204"/>
            </a:endParaRP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01216C-D4E9-40D0-BF4A-AD6947A3F2C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9" name="Picture 8" descr="Inauguration_AFAG 309"/>
          <p:cNvPicPr>
            <a:picLocks noChangeAspect="1" noChangeArrowheads="1"/>
          </p:cNvPicPr>
          <p:nvPr/>
        </p:nvPicPr>
        <p:blipFill rotWithShape="1">
          <a:blip r:embed="rId2" cstate="print">
            <a:lum bright="-2000"/>
          </a:blip>
          <a:srcRect t="15260" b="8360"/>
          <a:stretch/>
        </p:blipFill>
        <p:spPr>
          <a:xfrm>
            <a:off x="838200" y="3588215"/>
            <a:ext cx="3873759" cy="2465614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63495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C00000"/>
                </a:solidFill>
                <a:latin typeface="+mn-lt"/>
              </a:rPr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+mj-lt"/>
              </a:rPr>
              <a:t>For more information on CDD, visit the World Bank’s CDD page at </a:t>
            </a:r>
            <a:r>
              <a:rPr lang="en-US" b="1" dirty="0" smtClean="0">
                <a:latin typeface="+mj-lt"/>
                <a:hlinkClick r:id="rId2"/>
              </a:rPr>
              <a:t>http://www.worldbank.org/en/topic/communitydrivendevelopment</a:t>
            </a:r>
            <a:r>
              <a:rPr lang="en-US" b="1" dirty="0" smtClean="0">
                <a:latin typeface="+mj-lt"/>
              </a:rPr>
              <a:t> </a:t>
            </a:r>
          </a:p>
          <a:p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The CDD secretariat at the World Bank maintains and updates a library of useful materials for implementing CDD programs, including </a:t>
            </a:r>
            <a:r>
              <a:rPr lang="en-US" b="1" dirty="0" smtClean="0">
                <a:latin typeface="+mj-lt"/>
              </a:rPr>
              <a:t>operational and knowledge resources, terms of reference, </a:t>
            </a:r>
            <a:r>
              <a:rPr lang="en-US" dirty="0" smtClean="0">
                <a:latin typeface="+mj-lt"/>
              </a:rPr>
              <a:t>and </a:t>
            </a:r>
            <a:r>
              <a:rPr lang="en-US" b="1" dirty="0" smtClean="0">
                <a:latin typeface="+mj-lt"/>
              </a:rPr>
              <a:t>a roster of CDD consultants.</a:t>
            </a:r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For questions of assistance, contact us at </a:t>
            </a:r>
            <a:r>
              <a:rPr lang="en-US" b="1" dirty="0" smtClean="0">
                <a:latin typeface="+mj-lt"/>
                <a:hlinkClick r:id="rId3"/>
              </a:rPr>
              <a:t>cddgsg@worldbank.org</a:t>
            </a:r>
            <a:r>
              <a:rPr lang="en-US" dirty="0" smtClean="0">
                <a:latin typeface="+mj-lt"/>
              </a:rPr>
              <a:t> 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</a:rPr>
              <a:t>COMMUNITY-DRIVEN DEVELOPMENT CDDGSG@WORLDBANK.ORG</a:t>
            </a:r>
            <a:endParaRPr lang="en-US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A83952-0CC0-4A71-BA36-B5389595FE7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51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637" y="154393"/>
            <a:ext cx="8669694" cy="847853"/>
          </a:xfrm>
          <a:effectLst/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+mn-lt"/>
              </a:rPr>
              <a:t>Collaboration 4 Development (C4D) 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COMMUNITY-DRIVEN DEVELOPMENT CDDGSG@WORLDBANK.ORG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A83952-0CC0-4A71-BA36-B5389595FE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48" y="974797"/>
            <a:ext cx="7146269" cy="5158688"/>
          </a:xfrm>
          <a:prstGeom prst="rect">
            <a:avLst/>
          </a:prstGeom>
        </p:spPr>
      </p:pic>
      <p:sp>
        <p:nvSpPr>
          <p:cNvPr id="8" name="Left Arrow Callout 7"/>
          <p:cNvSpPr/>
          <p:nvPr/>
        </p:nvSpPr>
        <p:spPr>
          <a:xfrm>
            <a:off x="7518917" y="2012721"/>
            <a:ext cx="4172339" cy="3522665"/>
          </a:xfrm>
          <a:prstGeom prst="leftArrowCallout">
            <a:avLst>
              <a:gd name="adj1" fmla="val 25000"/>
              <a:gd name="adj2" fmla="val 25000"/>
              <a:gd name="adj3" fmla="val 14318"/>
              <a:gd name="adj4" fmla="val 78745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Externally accessible site aiming to enhance knowledge sharing with government teams and other development partners working on and interested in </a:t>
            </a:r>
            <a:r>
              <a:rPr lang="en-US" dirty="0" smtClean="0">
                <a:solidFill>
                  <a:prstClr val="black"/>
                </a:solidFill>
              </a:rPr>
              <a:t>CDD!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Visit it at </a:t>
            </a:r>
            <a:r>
              <a:rPr lang="en-US" dirty="0">
                <a:solidFill>
                  <a:prstClr val="black"/>
                </a:solidFill>
                <a:hlinkClick r:id="rId3"/>
              </a:rPr>
              <a:t>https://</a:t>
            </a:r>
            <a:r>
              <a:rPr lang="en-US" dirty="0" smtClean="0">
                <a:solidFill>
                  <a:prstClr val="black"/>
                </a:solidFill>
                <a:hlinkClick r:id="rId3"/>
              </a:rPr>
              <a:t>collaboration.worldbank.org/groups/community-driven-development-global-solutions-group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29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+mn-lt"/>
              </a:rPr>
              <a:t>Questions?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COMMUNITY-DRIVEN DEVELOPMENT CDDGSG@WORLDBANK.ORG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A83952-0CC0-4A71-BA36-B5389595FE7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4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b="1" dirty="0">
                <a:solidFill>
                  <a:srgbClr val="C00000"/>
                </a:solidFill>
                <a:latin typeface="+mn-lt"/>
              </a:rPr>
              <a:t>What are the general principles of CDD?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3041947"/>
              </p:ext>
            </p:extLst>
          </p:nvPr>
        </p:nvGraphicFramePr>
        <p:xfrm>
          <a:off x="838201" y="1387929"/>
          <a:ext cx="10515601" cy="4789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</a:rPr>
              <a:t>COMMUNITY-DRIVEN DEVELOPMENT CDDGSG@WORLDBANK.ORG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A83952-0CC0-4A71-BA36-B5389595FE7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9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b="1" dirty="0">
                <a:solidFill>
                  <a:srgbClr val="C00000"/>
                </a:solidFill>
                <a:latin typeface="+mn-lt"/>
              </a:rPr>
              <a:t>CDD programs generally include these features: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</a:rPr>
              <a:t>COMMUNITY-DRIVEN DEVELOPMENT CDDGSG@WORLDBANK.ORG</a:t>
            </a:r>
            <a:endParaRPr lang="en-US" dirty="0">
              <a:latin typeface="+mn-lt"/>
            </a:endParaRP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4124164"/>
              </p:ext>
            </p:extLst>
          </p:nvPr>
        </p:nvGraphicFramePr>
        <p:xfrm>
          <a:off x="2726876" y="1447800"/>
          <a:ext cx="6324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A83952-0CC0-4A71-BA36-B5389595FE7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2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9327"/>
            <a:ext cx="10515600" cy="1325563"/>
          </a:xfrm>
        </p:spPr>
        <p:txBody>
          <a:bodyPr/>
          <a:lstStyle/>
          <a:p>
            <a:r>
              <a:rPr lang="en-US" sz="3800" b="1" dirty="0">
                <a:solidFill>
                  <a:srgbClr val="C00000"/>
                </a:solidFill>
                <a:latin typeface="+mn-lt"/>
              </a:rPr>
              <a:t>Why is CDD important?</a:t>
            </a:r>
            <a:r>
              <a:rPr lang="en-US" sz="3200" dirty="0">
                <a:latin typeface="+mj-lt"/>
              </a:rPr>
              <a:t/>
            </a:r>
            <a:br>
              <a:rPr lang="en-US" sz="3200" dirty="0">
                <a:latin typeface="+mj-lt"/>
              </a:rPr>
            </a:br>
            <a:r>
              <a:rPr lang="en-US" sz="3200" dirty="0" smtClean="0">
                <a:latin typeface="+mj-lt"/>
              </a:rPr>
              <a:t>   </a:t>
            </a:r>
            <a:r>
              <a:rPr lang="en-US" sz="3200" b="1" dirty="0" smtClean="0">
                <a:latin typeface="+mj-lt"/>
              </a:rPr>
              <a:t>CDD </a:t>
            </a:r>
            <a:r>
              <a:rPr lang="en-US" sz="3200" b="1" dirty="0">
                <a:latin typeface="+mj-lt"/>
              </a:rPr>
              <a:t>improves development through increased</a:t>
            </a:r>
            <a:r>
              <a:rPr lang="en-US" sz="3200" dirty="0">
                <a:latin typeface="+mj-lt"/>
              </a:rPr>
              <a:t>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</a:rPr>
              <a:t>COMMUNITY-DRIVEN DEVELOPMENT CDDGSG@WORLDBANK.ORG</a:t>
            </a:r>
            <a:endParaRPr lang="en-US" dirty="0">
              <a:latin typeface="+mn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9483493"/>
              </p:ext>
            </p:extLst>
          </p:nvPr>
        </p:nvGraphicFramePr>
        <p:xfrm>
          <a:off x="838200" y="1420588"/>
          <a:ext cx="10515600" cy="4756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A83952-0CC0-4A71-BA36-B5389595FE7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7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b="1" dirty="0">
                <a:solidFill>
                  <a:srgbClr val="C00000"/>
                </a:solidFill>
                <a:latin typeface="+mn-lt"/>
              </a:rPr>
              <a:t>When to use CDD? </a:t>
            </a:r>
            <a:r>
              <a:rPr lang="en-US" b="1" dirty="0" smtClean="0">
                <a:latin typeface="+mj-lt"/>
              </a:rPr>
              <a:t/>
            </a:r>
            <a:br>
              <a:rPr lang="en-US" b="1" dirty="0" smtClean="0">
                <a:latin typeface="+mj-lt"/>
              </a:rPr>
            </a:br>
            <a:r>
              <a:rPr lang="en-US" b="1" dirty="0" smtClean="0">
                <a:latin typeface="+mj-lt"/>
              </a:rPr>
              <a:t>   </a:t>
            </a:r>
            <a:r>
              <a:rPr lang="en-US" sz="3200" b="1" dirty="0" smtClean="0">
                <a:latin typeface="+mj-lt"/>
              </a:rPr>
              <a:t>CDD </a:t>
            </a:r>
            <a:r>
              <a:rPr lang="en-US" sz="3200" b="1" dirty="0">
                <a:latin typeface="+mj-lt"/>
              </a:rPr>
              <a:t>is most successful when</a:t>
            </a:r>
            <a:r>
              <a:rPr lang="en-US" sz="3200" dirty="0">
                <a:latin typeface="+mj-lt"/>
              </a:rPr>
              <a:t>: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4788660"/>
              </p:ext>
            </p:extLst>
          </p:nvPr>
        </p:nvGraphicFramePr>
        <p:xfrm>
          <a:off x="838200" y="1825625"/>
          <a:ext cx="10515600" cy="4351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</a:rPr>
              <a:t>COMMUNITY-DRIVEN DEVELOPMENT CDDGSG@WORLDBANK.ORG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A83952-0CC0-4A71-BA36-B5389595FE7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57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045" y="365125"/>
            <a:ext cx="10720755" cy="1325563"/>
          </a:xfrm>
        </p:spPr>
        <p:txBody>
          <a:bodyPr/>
          <a:lstStyle/>
          <a:p>
            <a:r>
              <a:rPr lang="en-US" sz="3800" b="1" dirty="0">
                <a:solidFill>
                  <a:srgbClr val="C00000"/>
                </a:solidFill>
                <a:latin typeface="+mn-lt"/>
              </a:rPr>
              <a:t>Some situations like this include: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6001909"/>
              </p:ext>
            </p:extLst>
          </p:nvPr>
        </p:nvGraphicFramePr>
        <p:xfrm>
          <a:off x="633045" y="1336431"/>
          <a:ext cx="10720755" cy="4840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</a:rPr>
              <a:t>COMMUNITY-DRIVEN DEVELOPMENT CDDGSG@WORLDBANK.ORG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A83952-0CC0-4A71-BA36-B5389595FE7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5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b="1" dirty="0" smtClean="0">
                <a:solidFill>
                  <a:srgbClr val="C00000"/>
                </a:solidFill>
                <a:latin typeface="+mn-lt"/>
              </a:rPr>
              <a:t>Opportunities</a:t>
            </a:r>
            <a:endParaRPr lang="en-US" sz="3200" dirty="0">
              <a:latin typeface="+mj-lt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341307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>
                <a:latin typeface="+mj-lt"/>
              </a:rPr>
              <a:t>CDD is popular amongst a wide variety of government </a:t>
            </a:r>
            <a:r>
              <a:rPr lang="en-US" sz="2600" dirty="0" smtClean="0">
                <a:latin typeface="+mj-lt"/>
              </a:rPr>
              <a:t>clients:</a:t>
            </a:r>
            <a:endParaRPr lang="en-US" sz="2600" dirty="0">
              <a:latin typeface="+mj-lt"/>
            </a:endParaRPr>
          </a:p>
          <a:p>
            <a:r>
              <a:rPr lang="en-US" sz="2600" b="1" dirty="0">
                <a:latin typeface="+mj-lt"/>
              </a:rPr>
              <a:t>MICs</a:t>
            </a:r>
            <a:r>
              <a:rPr lang="en-US" sz="2600" dirty="0">
                <a:latin typeface="+mj-lt"/>
              </a:rPr>
              <a:t> – </a:t>
            </a:r>
            <a:r>
              <a:rPr lang="en-US" sz="2600" dirty="0" smtClean="0">
                <a:latin typeface="+mj-lt"/>
              </a:rPr>
              <a:t>reaching “</a:t>
            </a:r>
            <a:r>
              <a:rPr lang="en-US" sz="2600" b="1" dirty="0">
                <a:latin typeface="+mj-lt"/>
              </a:rPr>
              <a:t>the last </a:t>
            </a:r>
            <a:r>
              <a:rPr lang="en-US" sz="2600" b="1" dirty="0" smtClean="0">
                <a:latin typeface="+mj-lt"/>
              </a:rPr>
              <a:t>mile</a:t>
            </a:r>
            <a:r>
              <a:rPr lang="en-US" sz="2600" dirty="0" smtClean="0">
                <a:latin typeface="+mj-lt"/>
              </a:rPr>
              <a:t>,” which include </a:t>
            </a:r>
            <a:r>
              <a:rPr lang="en-US" sz="2600" dirty="0">
                <a:latin typeface="+mj-lt"/>
              </a:rPr>
              <a:t>lagging regions, pockets of poverty, hard-to-reach marginalized communities </a:t>
            </a:r>
            <a:endParaRPr lang="en-US" sz="2600" dirty="0" smtClean="0">
              <a:latin typeface="+mj-lt"/>
            </a:endParaRPr>
          </a:p>
          <a:p>
            <a:r>
              <a:rPr lang="en-US" sz="2600" b="1" dirty="0" smtClean="0">
                <a:latin typeface="+mj-lt"/>
              </a:rPr>
              <a:t>LICS/FCS</a:t>
            </a:r>
            <a:r>
              <a:rPr lang="en-US" sz="2600" dirty="0" smtClean="0">
                <a:latin typeface="+mj-lt"/>
              </a:rPr>
              <a:t> – where </a:t>
            </a:r>
            <a:r>
              <a:rPr lang="en-US" sz="2600" dirty="0">
                <a:latin typeface="+mj-lt"/>
              </a:rPr>
              <a:t>government administrative capacity is </a:t>
            </a:r>
            <a:r>
              <a:rPr lang="en-US" sz="2600" dirty="0" smtClean="0">
                <a:latin typeface="+mj-lt"/>
              </a:rPr>
              <a:t>low and there are </a:t>
            </a:r>
            <a:r>
              <a:rPr lang="en-US" sz="2600" dirty="0">
                <a:latin typeface="+mj-lt"/>
              </a:rPr>
              <a:t>difficulties with service delivery</a:t>
            </a:r>
          </a:p>
          <a:p>
            <a:r>
              <a:rPr lang="en-US" sz="2600" b="1" dirty="0">
                <a:latin typeface="+mj-lt"/>
              </a:rPr>
              <a:t>Disaster risk mitigation </a:t>
            </a:r>
            <a:r>
              <a:rPr lang="en-US" sz="2600" dirty="0">
                <a:latin typeface="+mj-lt"/>
              </a:rPr>
              <a:t>and </a:t>
            </a:r>
            <a:r>
              <a:rPr lang="en-US" sz="2600" b="1" dirty="0">
                <a:latin typeface="+mj-lt"/>
              </a:rPr>
              <a:t>reconstruction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</a:rPr>
              <a:t>COMMUNITY-DRIVEN DEVELOPMENT CDDGSG@WORLDBANK.ORG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A83952-0CC0-4A71-BA36-B5389595FE7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7179506" y="3777166"/>
            <a:ext cx="3363808" cy="2491686"/>
            <a:chOff x="5157340" y="3864817"/>
            <a:chExt cx="2952075" cy="249168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3769" y="3864817"/>
              <a:ext cx="2819219" cy="211409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157340" y="6033338"/>
              <a:ext cx="295207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Afghanistan NSP</a:t>
              </a:r>
            </a:p>
          </p:txBody>
        </p:sp>
      </p:grp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9506" y="1054750"/>
            <a:ext cx="3125189" cy="209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184601" y="3315946"/>
            <a:ext cx="2876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1500" dirty="0"/>
              <a:t>Morocco INDH</a:t>
            </a:r>
          </a:p>
        </p:txBody>
      </p:sp>
    </p:spTree>
    <p:extLst>
      <p:ext uri="{BB962C8B-B14F-4D97-AF65-F5344CB8AC3E}">
        <p14:creationId xmlns:p14="http://schemas.microsoft.com/office/powerpoint/2010/main" val="411653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800" b="1" dirty="0" smtClean="0">
                <a:solidFill>
                  <a:srgbClr val="C00000"/>
                </a:solidFill>
                <a:latin typeface="+mn-lt"/>
              </a:rPr>
              <a:t> Example: CDD </a:t>
            </a:r>
            <a:r>
              <a:rPr lang="en-US" sz="3800" b="1" dirty="0">
                <a:solidFill>
                  <a:srgbClr val="C00000"/>
                </a:solidFill>
                <a:latin typeface="+mn-lt"/>
              </a:rPr>
              <a:t>and Indigenous Peoples</a:t>
            </a:r>
            <a:endParaRPr lang="en-US" sz="3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309049" cy="4351338"/>
          </a:xfrm>
        </p:spPr>
        <p:txBody>
          <a:bodyPr/>
          <a:lstStyle/>
          <a:p>
            <a:r>
              <a:rPr lang="en-US" sz="2600" dirty="0">
                <a:latin typeface="+mj-lt"/>
              </a:rPr>
              <a:t>Indigenous </a:t>
            </a:r>
            <a:r>
              <a:rPr lang="en-US" sz="2600" dirty="0" smtClean="0">
                <a:latin typeface="+mj-lt"/>
              </a:rPr>
              <a:t>peoples number </a:t>
            </a:r>
            <a:r>
              <a:rPr lang="en-US" sz="2600" b="1" dirty="0">
                <a:latin typeface="+mj-lt"/>
              </a:rPr>
              <a:t>more than 350 million </a:t>
            </a:r>
            <a:r>
              <a:rPr lang="en-US" sz="2600" b="1" dirty="0" smtClean="0">
                <a:latin typeface="+mj-lt"/>
              </a:rPr>
              <a:t>worldwide</a:t>
            </a:r>
            <a:r>
              <a:rPr lang="en-US" sz="2600" dirty="0" smtClean="0">
                <a:latin typeface="+mj-lt"/>
              </a:rPr>
              <a:t> </a:t>
            </a:r>
          </a:p>
          <a:p>
            <a:r>
              <a:rPr lang="en-US" sz="2600" dirty="0" smtClean="0">
                <a:latin typeface="+mj-lt"/>
              </a:rPr>
              <a:t>Among </a:t>
            </a:r>
            <a:r>
              <a:rPr lang="en-US" sz="2600" dirty="0">
                <a:latin typeface="+mj-lt"/>
              </a:rPr>
              <a:t>the </a:t>
            </a:r>
            <a:r>
              <a:rPr lang="en-US" sz="2600" b="1" dirty="0">
                <a:latin typeface="+mj-lt"/>
              </a:rPr>
              <a:t>most </a:t>
            </a:r>
            <a:r>
              <a:rPr lang="en-US" sz="2600" b="1" dirty="0" smtClean="0">
                <a:latin typeface="+mj-lt"/>
              </a:rPr>
              <a:t>disadvantaged –</a:t>
            </a:r>
            <a:r>
              <a:rPr lang="en-US" sz="2600" dirty="0" smtClean="0">
                <a:latin typeface="+mj-lt"/>
              </a:rPr>
              <a:t> representing </a:t>
            </a:r>
            <a:r>
              <a:rPr lang="en-US" sz="2600" b="1" dirty="0">
                <a:latin typeface="+mj-lt"/>
              </a:rPr>
              <a:t>roughly 4.5 percent of the global population but more than 10 percent of the </a:t>
            </a:r>
            <a:r>
              <a:rPr lang="en-US" sz="2600" b="1" dirty="0" smtClean="0">
                <a:latin typeface="+mj-lt"/>
              </a:rPr>
              <a:t>poor</a:t>
            </a:r>
            <a:endParaRPr lang="en-US" sz="2600" dirty="0">
              <a:latin typeface="+mj-lt"/>
            </a:endParaRPr>
          </a:p>
          <a:p>
            <a:r>
              <a:rPr lang="en-US" sz="2600" dirty="0" smtClean="0">
                <a:latin typeface="+mj-lt"/>
              </a:rPr>
              <a:t>CDD reaches “</a:t>
            </a:r>
            <a:r>
              <a:rPr lang="en-US" sz="2600" b="1" dirty="0" smtClean="0">
                <a:latin typeface="+mj-lt"/>
              </a:rPr>
              <a:t>the last mile</a:t>
            </a:r>
            <a:r>
              <a:rPr lang="en-US" sz="2600" dirty="0" smtClean="0">
                <a:latin typeface="+mj-lt"/>
              </a:rPr>
              <a:t>” that often include indigenous peoples communities</a:t>
            </a:r>
            <a:endParaRPr lang="en-US" sz="2600" b="1" dirty="0">
              <a:latin typeface="+mj-lt"/>
            </a:endParaRPr>
          </a:p>
          <a:p>
            <a:r>
              <a:rPr lang="en-US" sz="2600" b="1" dirty="0" smtClean="0">
                <a:latin typeface="+mj-lt"/>
              </a:rPr>
              <a:t>Vietnam, Bolivia, Laos, </a:t>
            </a:r>
            <a:r>
              <a:rPr lang="en-US" sz="2600" smtClean="0">
                <a:latin typeface="+mj-lt"/>
              </a:rPr>
              <a:t>and</a:t>
            </a:r>
            <a:r>
              <a:rPr lang="en-US" sz="2600" b="1" smtClean="0">
                <a:latin typeface="+mj-lt"/>
              </a:rPr>
              <a:t> Nepal</a:t>
            </a:r>
            <a:r>
              <a:rPr lang="en-US" sz="2600" smtClean="0">
                <a:latin typeface="+mj-lt"/>
              </a:rPr>
              <a:t>, </a:t>
            </a:r>
            <a:r>
              <a:rPr lang="en-US" sz="2600" dirty="0" smtClean="0">
                <a:latin typeface="+mj-lt"/>
              </a:rPr>
              <a:t>among other countries, have </a:t>
            </a:r>
            <a:r>
              <a:rPr lang="en-US" sz="2600" dirty="0">
                <a:latin typeface="+mj-lt"/>
              </a:rPr>
              <a:t>CDD programs assisting indigenous peoples communities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</a:rPr>
              <a:t>COMMUNITY-DRIVEN DEVELOPMENT CDDGSG@WORLDBANK.ORG</a:t>
            </a:r>
            <a:endParaRPr lang="en-US" dirty="0">
              <a:latin typeface="+mn-lt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7"/>
          <a:stretch/>
        </p:blipFill>
        <p:spPr>
          <a:xfrm>
            <a:off x="7268546" y="1825625"/>
            <a:ext cx="4394439" cy="4119377"/>
          </a:xfr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01216C-D4E9-40D0-BF4A-AD6947A3F2C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1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A6BA325-E1D3-42D0-A45B-95F70ADDAA2A}" vid="{AC9258E9-AC8E-46E8-AA48-1AC8832D77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CDD-GSG</Template>
  <TotalTime>2780</TotalTime>
  <Words>2103</Words>
  <Application>Microsoft Office PowerPoint</Application>
  <PresentationFormat>Widescreen</PresentationFormat>
  <Paragraphs>296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Andes</vt:lpstr>
      <vt:lpstr>Arial</vt:lpstr>
      <vt:lpstr>Calibri</vt:lpstr>
      <vt:lpstr>Calibri Light</vt:lpstr>
      <vt:lpstr>Office Theme</vt:lpstr>
      <vt:lpstr>Community-Driven Development An Introduction</vt:lpstr>
      <vt:lpstr>What is Community-Driven Development (CDD)?</vt:lpstr>
      <vt:lpstr>What are the general principles of CDD?</vt:lpstr>
      <vt:lpstr>CDD programs generally include these features:</vt:lpstr>
      <vt:lpstr>Why is CDD important?    CDD improves development through increased:</vt:lpstr>
      <vt:lpstr>When to use CDD?     CDD is most successful when: </vt:lpstr>
      <vt:lpstr>Some situations like this include:</vt:lpstr>
      <vt:lpstr>Opportunities</vt:lpstr>
      <vt:lpstr> Example: CDD and Indigenous Peoples</vt:lpstr>
      <vt:lpstr>What does CDD finance?    CDD projects are often used for these purposes: </vt:lpstr>
      <vt:lpstr>World Bank CDD Portfolio (as of July 2016)</vt:lpstr>
      <vt:lpstr>CDD is used all over the world</vt:lpstr>
      <vt:lpstr>Demonstrated Impacts of CDD Programs</vt:lpstr>
      <vt:lpstr>Select examples of results on poverty and cost effectiveness</vt:lpstr>
      <vt:lpstr>How else does the Bank support CDD?</vt:lpstr>
      <vt:lpstr>Indonesia: National Program for Community Empowerment in Rural Areas (PNPM Rural)</vt:lpstr>
      <vt:lpstr>Philippines: the National CDD Project (KC-NCDDP)</vt:lpstr>
      <vt:lpstr>Myanmar: National CDD Project</vt:lpstr>
      <vt:lpstr>Afghanistan: National Solidarity Program (NSP)</vt:lpstr>
      <vt:lpstr>Azerbaijan: Rural Investment Projects (AzRIP)</vt:lpstr>
      <vt:lpstr>Morocco: National Initiative for Human Development (INDH)</vt:lpstr>
      <vt:lpstr>Benin: National CDD Support Project (PNDCC)</vt:lpstr>
      <vt:lpstr>Haiti: Participatory Rural Community Development Program (PRODEP)</vt:lpstr>
      <vt:lpstr>Resources</vt:lpstr>
      <vt:lpstr>Collaboration 4 Development (C4D) 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Community-Driven Development</dc:title>
  <dc:creator>Galen Chern Ming Tan</dc:creator>
  <cp:lastModifiedBy>Galen Chern Ming Tan</cp:lastModifiedBy>
  <cp:revision>99</cp:revision>
  <cp:lastPrinted>2016-02-18T21:55:26Z</cp:lastPrinted>
  <dcterms:created xsi:type="dcterms:W3CDTF">2015-11-23T16:46:14Z</dcterms:created>
  <dcterms:modified xsi:type="dcterms:W3CDTF">2017-01-18T20:46:05Z</dcterms:modified>
</cp:coreProperties>
</file>